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3.xml" ContentType="application/vnd.openxmlformats-officedocument.theme+xml"/>
  <Override PartName="/ppt/slideLayouts/slideLayout8.xml" ContentType="application/vnd.openxmlformats-officedocument.presentationml.slideLayout+xml"/>
  <Override PartName="/ppt/theme/theme4.xml" ContentType="application/vnd.openxmlformats-officedocument.theme+xml"/>
  <Override PartName="/ppt/slideLayouts/slideLayout9.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18" r:id="rId1"/>
    <p:sldMasterId id="2147483905" r:id="rId2"/>
    <p:sldMasterId id="2147483948" r:id="rId3"/>
    <p:sldMasterId id="2147483950" r:id="rId4"/>
    <p:sldMasterId id="2147483683" r:id="rId5"/>
  </p:sldMasterIdLst>
  <p:notesMasterIdLst>
    <p:notesMasterId r:id="rId58"/>
  </p:notesMasterIdLst>
  <p:handoutMasterIdLst>
    <p:handoutMasterId r:id="rId59"/>
  </p:handoutMasterIdLst>
  <p:sldIdLst>
    <p:sldId id="603" r:id="rId6"/>
    <p:sldId id="2529" r:id="rId7"/>
    <p:sldId id="2462" r:id="rId8"/>
    <p:sldId id="2498" r:id="rId9"/>
    <p:sldId id="2507" r:id="rId10"/>
    <p:sldId id="2534" r:id="rId11"/>
    <p:sldId id="2607" r:id="rId12"/>
    <p:sldId id="2541" r:id="rId13"/>
    <p:sldId id="2540" r:id="rId14"/>
    <p:sldId id="2542" r:id="rId15"/>
    <p:sldId id="2543" r:id="rId16"/>
    <p:sldId id="2544" r:id="rId17"/>
    <p:sldId id="2545" r:id="rId18"/>
    <p:sldId id="2546" r:id="rId19"/>
    <p:sldId id="2547" r:id="rId20"/>
    <p:sldId id="2608" r:id="rId21"/>
    <p:sldId id="2549" r:id="rId22"/>
    <p:sldId id="2550" r:id="rId23"/>
    <p:sldId id="2551" r:id="rId24"/>
    <p:sldId id="2552" r:id="rId25"/>
    <p:sldId id="2553" r:id="rId26"/>
    <p:sldId id="2554" r:id="rId27"/>
    <p:sldId id="2609" r:id="rId28"/>
    <p:sldId id="2533" r:id="rId29"/>
    <p:sldId id="2555" r:id="rId30"/>
    <p:sldId id="2556" r:id="rId31"/>
    <p:sldId id="2557" r:id="rId32"/>
    <p:sldId id="2560" r:id="rId33"/>
    <p:sldId id="2559" r:id="rId34"/>
    <p:sldId id="2561" r:id="rId35"/>
    <p:sldId id="2562" r:id="rId36"/>
    <p:sldId id="2563" r:id="rId37"/>
    <p:sldId id="2535" r:id="rId38"/>
    <p:sldId id="2569" r:id="rId39"/>
    <p:sldId id="2570" r:id="rId40"/>
    <p:sldId id="2610" r:id="rId41"/>
    <p:sldId id="2532" r:id="rId42"/>
    <p:sldId id="2565" r:id="rId43"/>
    <p:sldId id="2566" r:id="rId44"/>
    <p:sldId id="2611" r:id="rId45"/>
    <p:sldId id="2572" r:id="rId46"/>
    <p:sldId id="2575" r:id="rId47"/>
    <p:sldId id="2576" r:id="rId48"/>
    <p:sldId id="2577" r:id="rId49"/>
    <p:sldId id="2578" r:id="rId50"/>
    <p:sldId id="2579" r:id="rId51"/>
    <p:sldId id="2573" r:id="rId52"/>
    <p:sldId id="2525" r:id="rId53"/>
    <p:sldId id="2524" r:id="rId54"/>
    <p:sldId id="2606" r:id="rId55"/>
    <p:sldId id="582" r:id="rId56"/>
    <p:sldId id="2419" r:id="rId57"/>
  </p:sldIdLst>
  <p:sldSz cx="12196763" cy="6858000"/>
  <p:notesSz cx="6858000" cy="9144000"/>
  <p:defaultTex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66BA36"/>
    <a:srgbClr val="1D1D1A"/>
    <a:srgbClr val="221815"/>
    <a:srgbClr val="595757"/>
    <a:srgbClr val="91A2BF"/>
    <a:srgbClr val="E4EBEA"/>
    <a:srgbClr val="C00000"/>
    <a:srgbClr val="FFFF00"/>
    <a:srgbClr val="FFFFFF"/>
    <a:srgbClr val="E9002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72833802-FEF1-4C79-8D5D-14CF1EAF98D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799B23B-EC83-4686-B30A-512413B5E67A}" styleName="浅色样式 3 - 强调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85" autoAdjust="0"/>
    <p:restoredTop sz="96291" autoAdjust="0"/>
  </p:normalViewPr>
  <p:slideViewPr>
    <p:cSldViewPr snapToGrid="0" snapToObjects="1">
      <p:cViewPr varScale="1">
        <p:scale>
          <a:sx n="122" d="100"/>
          <a:sy n="122" d="100"/>
        </p:scale>
        <p:origin x="240" y="31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96" d="100"/>
          <a:sy n="96" d="100"/>
        </p:scale>
        <p:origin x="3688" y="16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tableStyles" Target="tableStyles.xml"/><Relationship Id="rId7" Type="http://schemas.openxmlformats.org/officeDocument/2006/relationships/slide" Target="slides/slide2.xml"/><Relationship Id="rId2" Type="http://schemas.openxmlformats.org/officeDocument/2006/relationships/slideMaster" Target="slideMasters/slideMaster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notesMaster" Target="notesMasters/notesMaster1.xml"/><Relationship Id="rId5" Type="http://schemas.openxmlformats.org/officeDocument/2006/relationships/slideMaster" Target="slideMasters/slideMaster5.xml"/><Relationship Id="rId61" Type="http://schemas.openxmlformats.org/officeDocument/2006/relationships/viewProps" Target="viewProps.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handoutMaster" Target="handoutMasters/handoutMaster1.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CC198DB-AFBD-584A-8986-364FF2B03F4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AD01315C-523F-A043-8029-B9921497126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8CF71B8-DF2A-2E41-BE66-2E18A767DA8A}" type="datetimeFigureOut">
              <a:rPr lang="en-US" smtClean="0"/>
              <a:t>5/26/25</a:t>
            </a:fld>
            <a:endParaRPr lang="en-US"/>
          </a:p>
        </p:txBody>
      </p:sp>
      <p:sp>
        <p:nvSpPr>
          <p:cNvPr id="4" name="Footer Placeholder 3">
            <a:extLst>
              <a:ext uri="{FF2B5EF4-FFF2-40B4-BE49-F238E27FC236}">
                <a16:creationId xmlns:a16="http://schemas.microsoft.com/office/drawing/2014/main" id="{B9601424-70F4-1643-8E3A-557A0258D6B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E85BF48A-FF5C-8145-95A7-EE66A87C73D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35F0CC5-85BE-A64A-BD47-54C66F7E93E3}" type="slidenum">
              <a:rPr lang="en-US" smtClean="0"/>
              <a:t>‹#›</a:t>
            </a:fld>
            <a:endParaRPr lang="en-US"/>
          </a:p>
        </p:txBody>
      </p:sp>
    </p:spTree>
    <p:extLst>
      <p:ext uri="{BB962C8B-B14F-4D97-AF65-F5344CB8AC3E}">
        <p14:creationId xmlns:p14="http://schemas.microsoft.com/office/powerpoint/2010/main" val="40190952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DD60A27-BF12-6744-9E93-932A0E34D8BB}" type="datetimeFigureOut">
              <a:rPr lang="en-US" smtClean="0"/>
              <a:t>5/26/25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07326F3-4732-B74B-9C70-D0992466E499}" type="slidenum">
              <a:rPr lang="en-US" smtClean="0"/>
              <a:t>‹#›</a:t>
            </a:fld>
            <a:endParaRPr lang="en-US"/>
          </a:p>
        </p:txBody>
      </p:sp>
    </p:spTree>
    <p:extLst>
      <p:ext uri="{BB962C8B-B14F-4D97-AF65-F5344CB8AC3E}">
        <p14:creationId xmlns:p14="http://schemas.microsoft.com/office/powerpoint/2010/main" val="744632111"/>
      </p:ext>
    </p:extLst>
  </p:cSld>
  <p:clrMap bg1="lt1" tx1="dk1" bg2="lt2" tx2="dk2" accent1="accent1" accent2="accent2" accent3="accent3" accent4="accent4" accent5="accent5" accent6="accent6" hlink="hlink" folHlink="folHlink"/>
  <p:notesStyle>
    <a:lvl1pPr marL="0" algn="l" defTabSz="1219304" rtl="0" eaLnBrk="1" latinLnBrk="0" hangingPunct="1">
      <a:defRPr sz="1600" kern="1200">
        <a:solidFill>
          <a:schemeClr val="tx1"/>
        </a:solidFill>
        <a:latin typeface="+mn-lt"/>
        <a:ea typeface="+mn-ea"/>
        <a:cs typeface="+mn-cs"/>
      </a:defRPr>
    </a:lvl1pPr>
    <a:lvl2pPr marL="609651" algn="l" defTabSz="1219304" rtl="0" eaLnBrk="1" latinLnBrk="0" hangingPunct="1">
      <a:defRPr sz="1600" kern="1200">
        <a:solidFill>
          <a:schemeClr val="tx1"/>
        </a:solidFill>
        <a:latin typeface="+mn-lt"/>
        <a:ea typeface="+mn-ea"/>
        <a:cs typeface="+mn-cs"/>
      </a:defRPr>
    </a:lvl2pPr>
    <a:lvl3pPr marL="1219304" algn="l" defTabSz="1219304" rtl="0" eaLnBrk="1" latinLnBrk="0" hangingPunct="1">
      <a:defRPr sz="1600" kern="1200">
        <a:solidFill>
          <a:schemeClr val="tx1"/>
        </a:solidFill>
        <a:latin typeface="+mn-lt"/>
        <a:ea typeface="+mn-ea"/>
        <a:cs typeface="+mn-cs"/>
      </a:defRPr>
    </a:lvl3pPr>
    <a:lvl4pPr marL="1828957" algn="l" defTabSz="1219304" rtl="0" eaLnBrk="1" latinLnBrk="0" hangingPunct="1">
      <a:defRPr sz="1600" kern="1200">
        <a:solidFill>
          <a:schemeClr val="tx1"/>
        </a:solidFill>
        <a:latin typeface="+mn-lt"/>
        <a:ea typeface="+mn-ea"/>
        <a:cs typeface="+mn-cs"/>
      </a:defRPr>
    </a:lvl4pPr>
    <a:lvl5pPr marL="2438609" algn="l" defTabSz="1219304" rtl="0" eaLnBrk="1" latinLnBrk="0" hangingPunct="1">
      <a:defRPr sz="1600" kern="1200">
        <a:solidFill>
          <a:schemeClr val="tx1"/>
        </a:solidFill>
        <a:latin typeface="+mn-lt"/>
        <a:ea typeface="+mn-ea"/>
        <a:cs typeface="+mn-cs"/>
      </a:defRPr>
    </a:lvl5pPr>
    <a:lvl6pPr marL="3048261" algn="l" defTabSz="1219304" rtl="0" eaLnBrk="1" latinLnBrk="0" hangingPunct="1">
      <a:defRPr sz="1600" kern="1200">
        <a:solidFill>
          <a:schemeClr val="tx1"/>
        </a:solidFill>
        <a:latin typeface="+mn-lt"/>
        <a:ea typeface="+mn-ea"/>
        <a:cs typeface="+mn-cs"/>
      </a:defRPr>
    </a:lvl6pPr>
    <a:lvl7pPr marL="3657913" algn="l" defTabSz="1219304" rtl="0" eaLnBrk="1" latinLnBrk="0" hangingPunct="1">
      <a:defRPr sz="1600" kern="1200">
        <a:solidFill>
          <a:schemeClr val="tx1"/>
        </a:solidFill>
        <a:latin typeface="+mn-lt"/>
        <a:ea typeface="+mn-ea"/>
        <a:cs typeface="+mn-cs"/>
      </a:defRPr>
    </a:lvl7pPr>
    <a:lvl8pPr marL="4267566" algn="l" defTabSz="1219304" rtl="0" eaLnBrk="1" latinLnBrk="0" hangingPunct="1">
      <a:defRPr sz="1600" kern="1200">
        <a:solidFill>
          <a:schemeClr val="tx1"/>
        </a:solidFill>
        <a:latin typeface="+mn-lt"/>
        <a:ea typeface="+mn-ea"/>
        <a:cs typeface="+mn-cs"/>
      </a:defRPr>
    </a:lvl8pPr>
    <a:lvl9pPr marL="4877219" algn="l" defTabSz="1219304"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F07326F3-4732-B74B-9C70-D0992466E499}" type="slidenum">
              <a:rPr lang="en-US" smtClean="0"/>
              <a:t>1</a:t>
            </a:fld>
            <a:endParaRPr lang="en-US"/>
          </a:p>
        </p:txBody>
      </p:sp>
    </p:spTree>
    <p:extLst>
      <p:ext uri="{BB962C8B-B14F-4D97-AF65-F5344CB8AC3E}">
        <p14:creationId xmlns:p14="http://schemas.microsoft.com/office/powerpoint/2010/main" val="19611611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17021A3A-000B-724D-82E6-58165F25070D}" type="slidenum">
              <a:rPr kumimoji="1" lang="zh-CN" altLang="en-US" smtClean="0"/>
              <a:t>4</a:t>
            </a:fld>
            <a:endParaRPr kumimoji="1" lang="zh-CN" altLang="en-US"/>
          </a:p>
        </p:txBody>
      </p:sp>
    </p:spTree>
    <p:extLst>
      <p:ext uri="{BB962C8B-B14F-4D97-AF65-F5344CB8AC3E}">
        <p14:creationId xmlns:p14="http://schemas.microsoft.com/office/powerpoint/2010/main" val="12743781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17021A3A-000B-724D-82E6-58165F25070D}" type="slidenum">
              <a:rPr kumimoji="1" lang="zh-CN" altLang="en-US" smtClean="0"/>
              <a:t>7</a:t>
            </a:fld>
            <a:endParaRPr kumimoji="1" lang="zh-CN" altLang="en-US"/>
          </a:p>
        </p:txBody>
      </p:sp>
    </p:spTree>
    <p:extLst>
      <p:ext uri="{BB962C8B-B14F-4D97-AF65-F5344CB8AC3E}">
        <p14:creationId xmlns:p14="http://schemas.microsoft.com/office/powerpoint/2010/main" val="291694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17021A3A-000B-724D-82E6-58165F25070D}" type="slidenum">
              <a:rPr kumimoji="1" lang="zh-CN" altLang="en-US" smtClean="0"/>
              <a:t>16</a:t>
            </a:fld>
            <a:endParaRPr kumimoji="1" lang="zh-CN" altLang="en-US"/>
          </a:p>
        </p:txBody>
      </p:sp>
    </p:spTree>
    <p:extLst>
      <p:ext uri="{BB962C8B-B14F-4D97-AF65-F5344CB8AC3E}">
        <p14:creationId xmlns:p14="http://schemas.microsoft.com/office/powerpoint/2010/main" val="33939698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17021A3A-000B-724D-82E6-58165F25070D}" type="slidenum">
              <a:rPr kumimoji="1" lang="zh-CN" altLang="en-US" smtClean="0"/>
              <a:t>23</a:t>
            </a:fld>
            <a:endParaRPr kumimoji="1" lang="zh-CN" altLang="en-US"/>
          </a:p>
        </p:txBody>
      </p:sp>
    </p:spTree>
    <p:extLst>
      <p:ext uri="{BB962C8B-B14F-4D97-AF65-F5344CB8AC3E}">
        <p14:creationId xmlns:p14="http://schemas.microsoft.com/office/powerpoint/2010/main" val="14941786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17021A3A-000B-724D-82E6-58165F25070D}" type="slidenum">
              <a:rPr kumimoji="1" lang="zh-CN" altLang="en-US" smtClean="0"/>
              <a:t>36</a:t>
            </a:fld>
            <a:endParaRPr kumimoji="1" lang="zh-CN" altLang="en-US"/>
          </a:p>
        </p:txBody>
      </p:sp>
    </p:spTree>
    <p:extLst>
      <p:ext uri="{BB962C8B-B14F-4D97-AF65-F5344CB8AC3E}">
        <p14:creationId xmlns:p14="http://schemas.microsoft.com/office/powerpoint/2010/main" val="16424422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17021A3A-000B-724D-82E6-58165F25070D}" type="slidenum">
              <a:rPr kumimoji="1" lang="zh-CN" altLang="en-US" smtClean="0"/>
              <a:t>40</a:t>
            </a:fld>
            <a:endParaRPr kumimoji="1" lang="zh-CN" altLang="en-US"/>
          </a:p>
        </p:txBody>
      </p:sp>
    </p:spTree>
    <p:extLst>
      <p:ext uri="{BB962C8B-B14F-4D97-AF65-F5344CB8AC3E}">
        <p14:creationId xmlns:p14="http://schemas.microsoft.com/office/powerpoint/2010/main" val="42625859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17021A3A-000B-724D-82E6-58165F25070D}" type="slidenum">
              <a:rPr kumimoji="1" lang="zh-CN" altLang="en-US" smtClean="0"/>
              <a:t>48</a:t>
            </a:fld>
            <a:endParaRPr kumimoji="1" lang="zh-CN" altLang="en-US"/>
          </a:p>
        </p:txBody>
      </p:sp>
    </p:spTree>
    <p:extLst>
      <p:ext uri="{BB962C8B-B14F-4D97-AF65-F5344CB8AC3E}">
        <p14:creationId xmlns:p14="http://schemas.microsoft.com/office/powerpoint/2010/main" val="305543650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自定义版式">
    <p:bg>
      <p:bgPr>
        <a:solidFill>
          <a:schemeClr val="bg1">
            <a:lumMod val="50000"/>
          </a:schemeClr>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71460F0-4107-44B1-9AC0-A3E3C7045FFE}"/>
              </a:ext>
            </a:extLst>
          </p:cNvPr>
          <p:cNvSpPr txBox="1"/>
          <p:nvPr userDrawn="1"/>
        </p:nvSpPr>
        <p:spPr>
          <a:xfrm>
            <a:off x="543605" y="6449875"/>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tx2"/>
                </a:solidFill>
                <a:latin typeface="Futura-Medium" panose="020B0602020204020303" pitchFamily="34" charset="-79"/>
                <a:ea typeface="微软雅黑" panose="020B0503020204020204" pitchFamily="34" charset="-122"/>
                <a:cs typeface="Futura-Medium" panose="020B0602020204020303" pitchFamily="34" charset="-79"/>
              </a:rPr>
              <a:t>ZOMI</a:t>
            </a:r>
            <a:endParaRPr lang="en-US" sz="1200" dirty="0">
              <a:solidFill>
                <a:schemeClr val="tx2"/>
              </a:solidFill>
              <a:latin typeface="Futura-Medium" panose="020B0602020204020303" pitchFamily="34" charset="-79"/>
              <a:ea typeface="微软雅黑" panose="020B0503020204020204" pitchFamily="34" charset="-122"/>
              <a:cs typeface="Futura-Medium" panose="020B0602020204020303" pitchFamily="34" charset="-79"/>
            </a:endParaRPr>
          </a:p>
        </p:txBody>
      </p:sp>
      <p:sp>
        <p:nvSpPr>
          <p:cNvPr id="4" name="TextBox 3">
            <a:extLst>
              <a:ext uri="{FF2B5EF4-FFF2-40B4-BE49-F238E27FC236}">
                <a16:creationId xmlns:a16="http://schemas.microsoft.com/office/drawing/2014/main" id="{7084E815-EB58-B7F4-CA07-DB3A06195A8C}"/>
              </a:ext>
            </a:extLst>
          </p:cNvPr>
          <p:cNvSpPr txBox="1"/>
          <p:nvPr userDrawn="1"/>
        </p:nvSpPr>
        <p:spPr>
          <a:xfrm>
            <a:off x="8358978" y="6505275"/>
            <a:ext cx="499730" cy="184666"/>
          </a:xfrm>
          <a:prstGeom prst="rect">
            <a:avLst/>
          </a:prstGeom>
          <a:noFill/>
        </p:spPr>
        <p:txBody>
          <a:bodyPr wrap="square" lIns="0" tIns="0" rIns="0" bIns="0" rtlCol="0">
            <a:spAutoFit/>
          </a:bodyPr>
          <a:lstStyle/>
          <a:p>
            <a:pPr algn="ctr" defTabSz="890204" fontAlgn="auto">
              <a:spcBef>
                <a:spcPts val="0"/>
              </a:spcBef>
              <a:spcAft>
                <a:spcPts val="0"/>
              </a:spcAft>
              <a:defRPr/>
            </a:pPr>
            <a:fld id="{C3837181-38C6-AD4F-B8BA-B444770388BB}" type="slidenum">
              <a:rPr lang="en-US" sz="1200" smtClean="0">
                <a:solidFill>
                  <a:schemeClr val="tx2"/>
                </a:solidFill>
                <a:latin typeface="Arial" panose="020B0604020202020204" pitchFamily="34" charset="0"/>
                <a:ea typeface="华文细黑" pitchFamily="2" charset="-122"/>
                <a:cs typeface="Arial" panose="020B0604020202020204" pitchFamily="34" charset="0"/>
              </a:rPr>
              <a:pPr algn="ctr" defTabSz="890204" fontAlgn="auto">
                <a:spcBef>
                  <a:spcPts val="0"/>
                </a:spcBef>
                <a:spcAft>
                  <a:spcPts val="0"/>
                </a:spcAft>
                <a:defRPr/>
              </a:pPr>
              <a:t>‹#›</a:t>
            </a:fld>
            <a:endParaRPr lang="en-US" sz="1200" dirty="0">
              <a:solidFill>
                <a:schemeClr val="tx2"/>
              </a:solidFill>
              <a:latin typeface="Arial" panose="020B0604020202020204" pitchFamily="34" charset="0"/>
              <a:ea typeface="华文细黑" pitchFamily="2" charset="-122"/>
              <a:cs typeface="Arial" panose="020B0604020202020204" pitchFamily="34" charset="0"/>
            </a:endParaRPr>
          </a:p>
        </p:txBody>
      </p:sp>
      <p:pic>
        <p:nvPicPr>
          <p:cNvPr id="5" name="图片 4">
            <a:extLst>
              <a:ext uri="{FF2B5EF4-FFF2-40B4-BE49-F238E27FC236}">
                <a16:creationId xmlns:a16="http://schemas.microsoft.com/office/drawing/2014/main" id="{E610E3CC-989A-8250-417F-7E17E488D201}"/>
              </a:ext>
            </a:extLst>
          </p:cNvPr>
          <p:cNvPicPr>
            <a:picLocks noChangeAspect="1"/>
          </p:cNvPicPr>
          <p:nvPr userDrawn="1"/>
        </p:nvPicPr>
        <p:blipFill>
          <a:blip r:embed="rId2" cstate="print">
            <a:alphaModFix amt="70000"/>
            <a:extLst>
              <a:ext uri="{28A0092B-C50C-407E-A947-70E740481C1C}">
                <a14:useLocalDpi xmlns:a14="http://schemas.microsoft.com/office/drawing/2010/main"/>
              </a:ext>
            </a:extLst>
          </a:blip>
          <a:stretch>
            <a:fillRect/>
          </a:stretch>
        </p:blipFill>
        <p:spPr>
          <a:xfrm>
            <a:off x="266621" y="6471608"/>
            <a:ext cx="252000" cy="252000"/>
          </a:xfrm>
          <a:prstGeom prst="ellipse">
            <a:avLst/>
          </a:prstGeom>
          <a:ln w="28575" cap="rnd">
            <a:solidFill>
              <a:schemeClr val="tx2"/>
            </a:solidFill>
            <a:prstDash val="solid"/>
          </a:ln>
          <a:effectLst/>
        </p:spPr>
      </p:pic>
      <p:sp>
        <p:nvSpPr>
          <p:cNvPr id="6" name="TextBox 2">
            <a:extLst>
              <a:ext uri="{FF2B5EF4-FFF2-40B4-BE49-F238E27FC236}">
                <a16:creationId xmlns:a16="http://schemas.microsoft.com/office/drawing/2014/main" id="{2B6BBB75-E7CF-676E-F204-FA4CCAFAF988}"/>
              </a:ext>
            </a:extLst>
          </p:cNvPr>
          <p:cNvSpPr txBox="1"/>
          <p:nvPr userDrawn="1"/>
        </p:nvSpPr>
        <p:spPr>
          <a:xfrm>
            <a:off x="8830447" y="6458435"/>
            <a:ext cx="3237243" cy="278346"/>
          </a:xfrm>
          <a:prstGeom prst="rect">
            <a:avLst/>
          </a:prstGeom>
          <a:noFill/>
        </p:spPr>
        <p:txBody>
          <a:bodyPr wrap="square" rtlCol="0">
            <a:spAutoFit/>
          </a:bodyPr>
          <a:lstStyle/>
          <a:p>
            <a:pPr algn="r">
              <a:lnSpc>
                <a:spcPct val="120000"/>
              </a:lnSpc>
              <a:spcBef>
                <a:spcPct val="20000"/>
              </a:spcBef>
              <a:buClr>
                <a:srgbClr val="1D1D1A"/>
              </a:buClr>
              <a:buSzPct val="50000"/>
              <a:buFont typeface="Wingdings" pitchFamily="2" charset="2"/>
              <a:buNone/>
            </a:pPr>
            <a:r>
              <a:rPr lang="en-US" altLang="zh-CN" sz="1100" dirty="0">
                <a:solidFill>
                  <a:schemeClr val="tx2"/>
                </a:solidFill>
                <a:latin typeface="Gill Sans MT" panose="020B0502020104020203" pitchFamily="34" charset="0"/>
                <a:ea typeface="+mj-ea"/>
                <a:cs typeface="Futura-Medium" panose="020B0602020204020303" pitchFamily="34" charset="-79"/>
              </a:rPr>
              <a:t>GitHub</a:t>
            </a:r>
            <a:r>
              <a:rPr lang="zh-CN" altLang="en-US" sz="1100" dirty="0">
                <a:solidFill>
                  <a:schemeClr val="tx2"/>
                </a:solidFill>
                <a:latin typeface="Gill Sans MT" panose="020B0502020104020203" pitchFamily="34" charset="0"/>
                <a:ea typeface="+mj-ea"/>
                <a:cs typeface="Futura-Medium" panose="020B0602020204020303" pitchFamily="34" charset="-79"/>
              </a:rPr>
              <a:t> </a:t>
            </a:r>
            <a:r>
              <a:rPr lang="en-US" altLang="zh-CN" sz="1100" dirty="0">
                <a:solidFill>
                  <a:schemeClr val="tx2"/>
                </a:solidFill>
                <a:latin typeface="Gill Sans MT" panose="020B0502020104020203" pitchFamily="34" charset="0"/>
                <a:ea typeface="+mj-ea"/>
                <a:cs typeface="Futura-Medium" panose="020B0602020204020303" pitchFamily="34" charset="-79"/>
              </a:rPr>
              <a:t>https://</a:t>
            </a:r>
            <a:r>
              <a:rPr lang="en-US" altLang="zh-CN" sz="1100" dirty="0" err="1">
                <a:solidFill>
                  <a:schemeClr val="tx2"/>
                </a:solidFill>
                <a:latin typeface="Gill Sans MT" panose="020B0502020104020203" pitchFamily="34" charset="0"/>
                <a:ea typeface="+mj-ea"/>
                <a:cs typeface="Futura-Medium" panose="020B0602020204020303" pitchFamily="34" charset="-79"/>
              </a:rPr>
              <a:t>github.com</a:t>
            </a:r>
            <a:r>
              <a:rPr lang="en-US" altLang="zh-CN" sz="1100" dirty="0">
                <a:solidFill>
                  <a:schemeClr val="tx2"/>
                </a:solidFill>
                <a:latin typeface="Gill Sans MT" panose="020B0502020104020203" pitchFamily="34" charset="0"/>
                <a:ea typeface="+mj-ea"/>
                <a:cs typeface="Futura-Medium" panose="020B0602020204020303" pitchFamily="34" charset="-79"/>
              </a:rPr>
              <a:t>/chenzomi12/</a:t>
            </a:r>
            <a:r>
              <a:rPr lang="en-US" altLang="zh-CN" sz="1100" dirty="0" err="1">
                <a:solidFill>
                  <a:schemeClr val="tx2"/>
                </a:solidFill>
                <a:latin typeface="Gill Sans MT" panose="020B0502020104020203" pitchFamily="34" charset="0"/>
                <a:ea typeface="+mj-ea"/>
                <a:cs typeface="Futura-Medium" panose="020B0602020204020303" pitchFamily="34" charset="-79"/>
              </a:rPr>
              <a:t>AIInfra</a:t>
            </a:r>
            <a:endParaRPr lang="en-US" sz="1100" dirty="0">
              <a:solidFill>
                <a:schemeClr val="tx2"/>
              </a:solidFill>
              <a:latin typeface="Gill Sans MT" panose="020B0502020104020203" pitchFamily="34" charset="0"/>
              <a:ea typeface="+mj-ea"/>
              <a:cs typeface="Futura-Medium" panose="020B0602020204020303" pitchFamily="34" charset="-79"/>
            </a:endParaRPr>
          </a:p>
        </p:txBody>
      </p:sp>
    </p:spTree>
    <p:extLst>
      <p:ext uri="{BB962C8B-B14F-4D97-AF65-F5344CB8AC3E}">
        <p14:creationId xmlns:p14="http://schemas.microsoft.com/office/powerpoint/2010/main" val="29513951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7E415327-0213-194E-B61D-B6ACD31780B0}"/>
              </a:ext>
            </a:extLst>
          </p:cNvPr>
          <p:cNvSpPr>
            <a:spLocks noGrp="1"/>
          </p:cNvSpPr>
          <p:nvPr>
            <p:ph type="title" hasCustomPrompt="1"/>
          </p:nvPr>
        </p:nvSpPr>
        <p:spPr>
          <a:xfrm>
            <a:off x="623635" y="522789"/>
            <a:ext cx="10963473" cy="589190"/>
          </a:xfrm>
          <a:prstGeom prst="rect">
            <a:avLst/>
          </a:prstGeom>
        </p:spPr>
        <p:txBody>
          <a:bodyPr anchor="ctr"/>
          <a:lstStyle>
            <a:lvl1pPr algn="l">
              <a:defRPr kumimoji="0" lang="zh-CN" altLang="en-US" sz="3200" b="1" i="0" u="none" strike="noStrike" kern="0" cap="none" spc="0" normalizeH="0" baseline="0" dirty="0">
                <a:ln>
                  <a:noFill/>
                </a:ln>
                <a:solidFill>
                  <a:srgbClr val="C00000"/>
                </a:solidFill>
                <a:effectLst/>
                <a:uLnTx/>
                <a:uFillTx/>
                <a:latin typeface="Lexend" pitchFamily="2" charset="0"/>
                <a:ea typeface="微软雅黑" pitchFamily="34" charset="-122"/>
                <a:cs typeface="Futura-Medium" panose="020B0602020204020303" pitchFamily="34" charset="-79"/>
              </a:defRPr>
            </a:lvl1pPr>
          </a:lstStyle>
          <a:p>
            <a:r>
              <a:rPr lang="en-US" altLang="zh-CN" dirty="0"/>
              <a:t>Text</a:t>
            </a:r>
            <a:r>
              <a:rPr lang="zh-CN" altLang="en-US" dirty="0"/>
              <a:t> 单击此处编辑母版标题样式</a:t>
            </a:r>
          </a:p>
        </p:txBody>
      </p:sp>
      <p:sp>
        <p:nvSpPr>
          <p:cNvPr id="5" name="内容占位符 2">
            <a:extLst>
              <a:ext uri="{FF2B5EF4-FFF2-40B4-BE49-F238E27FC236}">
                <a16:creationId xmlns:a16="http://schemas.microsoft.com/office/drawing/2014/main" id="{6F51793D-2582-2644-B9F5-2A41076AAC3F}"/>
              </a:ext>
            </a:extLst>
          </p:cNvPr>
          <p:cNvSpPr>
            <a:spLocks noGrp="1"/>
          </p:cNvSpPr>
          <p:nvPr>
            <p:ph sz="half" idx="1" hasCustomPrompt="1"/>
          </p:nvPr>
        </p:nvSpPr>
        <p:spPr>
          <a:xfrm>
            <a:off x="623635" y="1246909"/>
            <a:ext cx="10963473" cy="5108171"/>
          </a:xfrm>
          <a:prstGeom prst="rect">
            <a:avLst/>
          </a:prstGeom>
          <a:noFill/>
        </p:spPr>
        <p:txBody>
          <a:bodyPr/>
          <a:lstStyle>
            <a:lvl1pPr marL="239106" marR="0" indent="-239106" algn="l" defTabSz="1218804" rtl="0" eaLnBrk="1" fontAlgn="base" latinLnBrk="1" hangingPunct="1">
              <a:lnSpc>
                <a:spcPct val="150000"/>
              </a:lnSpc>
              <a:spcBef>
                <a:spcPts val="0"/>
              </a:spcBef>
              <a:spcAft>
                <a:spcPts val="800"/>
              </a:spcAft>
              <a:buClr>
                <a:srgbClr val="92D050"/>
              </a:buClr>
              <a:tabLst/>
              <a:defRPr kumimoji="0" lang="zh-CN" altLang="en-US" sz="2000" b="0" i="0" u="none" strike="noStrike" kern="0" cap="none" spc="0" normalizeH="0" baseline="0" dirty="0">
                <a:ln>
                  <a:noFill/>
                </a:ln>
                <a:solidFill>
                  <a:srgbClr val="374154"/>
                </a:solidFill>
                <a:effectLst/>
                <a:uLnTx/>
                <a:uFillTx/>
                <a:latin typeface="Lexend" pitchFamily="2"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ts val="80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Lexend" pitchFamily="2"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ts val="800"/>
              </a:spcAft>
              <a:buClr>
                <a:srgbClr val="92D050"/>
              </a:buClr>
              <a:buFontTx/>
              <a:buChar char="-"/>
              <a:tabLst/>
              <a:defRPr kumimoji="0" lang="zh-CN" altLang="en-US" sz="1600" b="0" i="0" u="none" strike="noStrike" kern="0" cap="none" spc="0" normalizeH="0" baseline="0" dirty="0">
                <a:ln>
                  <a:noFill/>
                </a:ln>
                <a:solidFill>
                  <a:srgbClr val="374154"/>
                </a:solidFill>
                <a:effectLst/>
                <a:uLnTx/>
                <a:uFillTx/>
                <a:latin typeface="Lexend" pitchFamily="2"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 </a:t>
            </a:r>
            <a:r>
              <a:rPr lang="en-US" altLang="zh-CN" dirty="0"/>
              <a:t>title</a:t>
            </a:r>
            <a:endParaRPr lang="zh-CN" altLang="en-US" dirty="0"/>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4718188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8A3E95B-424F-4B49-B3DA-B4C38534752B}"/>
              </a:ext>
            </a:extLst>
          </p:cNvPr>
          <p:cNvSpPr>
            <a:spLocks noGrp="1"/>
          </p:cNvSpPr>
          <p:nvPr>
            <p:ph type="title" hasCustomPrompt="1"/>
          </p:nvPr>
        </p:nvSpPr>
        <p:spPr>
          <a:xfrm>
            <a:off x="481757" y="476672"/>
            <a:ext cx="11161239" cy="589190"/>
          </a:xfrm>
          <a:prstGeom prst="rect">
            <a:avLst/>
          </a:prstGeom>
        </p:spPr>
        <p:txBody>
          <a:bodyPr anchor="ctr"/>
          <a:lstStyle>
            <a:lvl1pPr algn="l">
              <a:defRPr kumimoji="0" lang="zh-CN" altLang="en-US" sz="3200" b="1" i="0" u="none" strike="noStrike" kern="0" cap="none" spc="0" normalizeH="0" baseline="0" dirty="0">
                <a:ln>
                  <a:noFill/>
                </a:ln>
                <a:solidFill>
                  <a:srgbClr val="C00000"/>
                </a:solidFill>
                <a:effectLst/>
                <a:uLnTx/>
                <a:uFillTx/>
                <a:latin typeface="Lexend" pitchFamily="2" charset="0"/>
                <a:ea typeface="微软雅黑" pitchFamily="34" charset="-122"/>
                <a:cs typeface="Futura-Medium" panose="020B0602020204020303" pitchFamily="34" charset="-79"/>
              </a:defRPr>
            </a:lvl1pPr>
          </a:lstStyle>
          <a:p>
            <a:r>
              <a:rPr lang="en-US" altLang="zh-CN" dirty="0"/>
              <a:t>Reference</a:t>
            </a:r>
            <a:r>
              <a:rPr lang="zh-CN" altLang="en-US" dirty="0"/>
              <a:t> 引用</a:t>
            </a:r>
            <a:r>
              <a:rPr lang="en-US" altLang="zh-CN" dirty="0"/>
              <a:t>&amp;</a:t>
            </a:r>
            <a:r>
              <a:rPr lang="zh-CN" altLang="en-US" dirty="0"/>
              <a:t>参考</a:t>
            </a:r>
          </a:p>
        </p:txBody>
      </p:sp>
      <p:sp>
        <p:nvSpPr>
          <p:cNvPr id="8" name="内容占位符 2">
            <a:extLst>
              <a:ext uri="{FF2B5EF4-FFF2-40B4-BE49-F238E27FC236}">
                <a16:creationId xmlns:a16="http://schemas.microsoft.com/office/drawing/2014/main" id="{B5938B7C-F138-C248-A0C6-6700C114BA5D}"/>
              </a:ext>
            </a:extLst>
          </p:cNvPr>
          <p:cNvSpPr>
            <a:spLocks noGrp="1"/>
          </p:cNvSpPr>
          <p:nvPr>
            <p:ph sz="half" idx="1"/>
          </p:nvPr>
        </p:nvSpPr>
        <p:spPr>
          <a:xfrm>
            <a:off x="481757" y="1295400"/>
            <a:ext cx="11161240" cy="5085928"/>
          </a:xfrm>
          <a:prstGeom prst="rect">
            <a:avLst/>
          </a:prstGeom>
          <a:noFill/>
        </p:spPr>
        <p:txBody>
          <a:bodyPr/>
          <a:lstStyle>
            <a:lvl1pPr marL="457200" marR="0" indent="-457200" algn="l" defTabSz="1218804" rtl="0" eaLnBrk="0" fontAlgn="base" latinLnBrk="0" hangingPunct="0">
              <a:lnSpc>
                <a:spcPct val="150000"/>
              </a:lnSpc>
              <a:spcBef>
                <a:spcPts val="0"/>
              </a:spcBef>
              <a:spcAft>
                <a:spcPct val="0"/>
              </a:spcAft>
              <a:buClr>
                <a:srgbClr val="71B2FF"/>
              </a:buClr>
              <a:buSzPct val="110000"/>
              <a:buFont typeface="+mj-lt"/>
              <a:buAutoNum type="arabicPeriod"/>
              <a:tabLst/>
              <a:defRPr kumimoji="0" lang="zh-CN" altLang="en-US" sz="1200" b="0" i="0" u="none" strike="noStrike" kern="0" cap="none" spc="0" normalizeH="0" baseline="0" dirty="0">
                <a:ln>
                  <a:noFill/>
                </a:ln>
                <a:solidFill>
                  <a:srgbClr val="374154"/>
                </a:solidFill>
                <a:effectLst/>
                <a:uLnTx/>
                <a:uFillTx/>
                <a:latin typeface="Lexend" pitchFamily="2"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28493911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标题幻灯片">
    <p:spTree>
      <p:nvGrpSpPr>
        <p:cNvPr id="1" name=""/>
        <p:cNvGrpSpPr/>
        <p:nvPr/>
      </p:nvGrpSpPr>
      <p:grpSpPr>
        <a:xfrm>
          <a:off x="0" y="0"/>
          <a:ext cx="0" cy="0"/>
          <a:chOff x="0" y="0"/>
          <a:chExt cx="0" cy="0"/>
        </a:xfrm>
      </p:grpSpPr>
      <p:sp>
        <p:nvSpPr>
          <p:cNvPr id="6" name="内容占位符 2">
            <a:extLst>
              <a:ext uri="{FF2B5EF4-FFF2-40B4-BE49-F238E27FC236}">
                <a16:creationId xmlns:a16="http://schemas.microsoft.com/office/drawing/2014/main" id="{DB2E4210-3B10-3342-821A-8115CF031124}"/>
              </a:ext>
            </a:extLst>
          </p:cNvPr>
          <p:cNvSpPr>
            <a:spLocks noGrp="1"/>
          </p:cNvSpPr>
          <p:nvPr>
            <p:ph sz="half" idx="1"/>
          </p:nvPr>
        </p:nvSpPr>
        <p:spPr>
          <a:xfrm>
            <a:off x="481757" y="489857"/>
            <a:ext cx="11161240" cy="5520663"/>
          </a:xfrm>
          <a:prstGeom prst="rect">
            <a:avLst/>
          </a:prstGeom>
          <a:noFill/>
        </p:spPr>
        <p:txBody>
          <a:bodyPr anchor="ctr">
            <a:normAutofit/>
          </a:bodyPr>
          <a:lstStyle>
            <a:lvl1pPr marL="0" marR="0" indent="0" algn="ctr" defTabSz="1218804" rtl="0" eaLnBrk="0" fontAlgn="base" latinLnBrk="0" hangingPunct="0">
              <a:lnSpc>
                <a:spcPct val="150000"/>
              </a:lnSpc>
              <a:spcBef>
                <a:spcPts val="0"/>
              </a:spcBef>
              <a:spcAft>
                <a:spcPct val="0"/>
              </a:spcAft>
              <a:buClr>
                <a:srgbClr val="71B2FF"/>
              </a:buClr>
              <a:buSzPct val="110000"/>
              <a:buFont typeface="+mj-lt"/>
              <a:buNone/>
              <a:tabLst/>
              <a:defRPr kumimoji="0" lang="zh-CN" altLang="en-US" sz="9600" b="1" i="0" u="none" strike="noStrike" kern="0" cap="none" spc="0" normalizeH="0" baseline="0" dirty="0">
                <a:ln>
                  <a:noFill/>
                </a:ln>
                <a:solidFill>
                  <a:srgbClr val="C00000"/>
                </a:solidFill>
                <a:effectLst/>
                <a:uLnTx/>
                <a:uFillTx/>
                <a:latin typeface="Lexend" pitchFamily="2"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38390720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篇章页">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1BD3EAA6-5124-3D4A-95FF-740B70F60318}"/>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12196763" cy="6858000"/>
          </a:xfrm>
          <a:prstGeom prst="rect">
            <a:avLst/>
          </a:prstGeom>
        </p:spPr>
      </p:pic>
      <p:sp>
        <p:nvSpPr>
          <p:cNvPr id="2" name="TextBox 2">
            <a:extLst>
              <a:ext uri="{FF2B5EF4-FFF2-40B4-BE49-F238E27FC236}">
                <a16:creationId xmlns:a16="http://schemas.microsoft.com/office/drawing/2014/main" id="{F3652C3B-3BDF-C967-C9F7-FC41B185F5A1}"/>
              </a:ext>
            </a:extLst>
          </p:cNvPr>
          <p:cNvSpPr txBox="1"/>
          <p:nvPr userDrawn="1"/>
        </p:nvSpPr>
        <p:spPr>
          <a:xfrm>
            <a:off x="543605" y="6449875"/>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tx2"/>
                </a:solidFill>
                <a:latin typeface="Futura-Medium" panose="020B0602020204020303" pitchFamily="34" charset="-79"/>
                <a:ea typeface="微软雅黑" panose="020B0503020204020204" pitchFamily="34" charset="-122"/>
                <a:cs typeface="Futura-Medium" panose="020B0602020204020303" pitchFamily="34" charset="-79"/>
              </a:rPr>
              <a:t>ZOMI</a:t>
            </a:r>
            <a:endParaRPr lang="en-US" sz="1200" dirty="0">
              <a:solidFill>
                <a:schemeClr val="tx2"/>
              </a:solidFill>
              <a:latin typeface="Futura-Medium" panose="020B0602020204020303" pitchFamily="34" charset="-79"/>
              <a:ea typeface="微软雅黑" panose="020B0503020204020204" pitchFamily="34" charset="-122"/>
              <a:cs typeface="Futura-Medium" panose="020B0602020204020303" pitchFamily="34" charset="-79"/>
            </a:endParaRPr>
          </a:p>
        </p:txBody>
      </p:sp>
      <p:sp>
        <p:nvSpPr>
          <p:cNvPr id="3" name="TextBox 3">
            <a:extLst>
              <a:ext uri="{FF2B5EF4-FFF2-40B4-BE49-F238E27FC236}">
                <a16:creationId xmlns:a16="http://schemas.microsoft.com/office/drawing/2014/main" id="{62216C8F-403B-B46A-188F-43EEF71787AB}"/>
              </a:ext>
            </a:extLst>
          </p:cNvPr>
          <p:cNvSpPr txBox="1"/>
          <p:nvPr userDrawn="1"/>
        </p:nvSpPr>
        <p:spPr>
          <a:xfrm>
            <a:off x="8358978" y="6505275"/>
            <a:ext cx="499730" cy="184666"/>
          </a:xfrm>
          <a:prstGeom prst="rect">
            <a:avLst/>
          </a:prstGeom>
          <a:noFill/>
        </p:spPr>
        <p:txBody>
          <a:bodyPr wrap="square" lIns="0" tIns="0" rIns="0" bIns="0" rtlCol="0">
            <a:spAutoFit/>
          </a:bodyPr>
          <a:lstStyle/>
          <a:p>
            <a:pPr algn="ctr" defTabSz="890204" fontAlgn="auto">
              <a:spcBef>
                <a:spcPts val="0"/>
              </a:spcBef>
              <a:spcAft>
                <a:spcPts val="0"/>
              </a:spcAft>
              <a:defRPr/>
            </a:pPr>
            <a:fld id="{C3837181-38C6-AD4F-B8BA-B444770388BB}" type="slidenum">
              <a:rPr lang="en-US" sz="1200" smtClean="0">
                <a:solidFill>
                  <a:schemeClr val="tx2"/>
                </a:solidFill>
                <a:latin typeface="Arial" panose="020B0604020202020204" pitchFamily="34" charset="0"/>
                <a:ea typeface="华文细黑" pitchFamily="2" charset="-122"/>
                <a:cs typeface="Arial" panose="020B0604020202020204" pitchFamily="34" charset="0"/>
              </a:rPr>
              <a:pPr algn="ctr" defTabSz="890204" fontAlgn="auto">
                <a:spcBef>
                  <a:spcPts val="0"/>
                </a:spcBef>
                <a:spcAft>
                  <a:spcPts val="0"/>
                </a:spcAft>
                <a:defRPr/>
              </a:pPr>
              <a:t>‹#›</a:t>
            </a:fld>
            <a:endParaRPr lang="en-US" sz="1200" dirty="0">
              <a:solidFill>
                <a:schemeClr val="tx2"/>
              </a:solidFill>
              <a:latin typeface="Arial" panose="020B0604020202020204" pitchFamily="34" charset="0"/>
              <a:ea typeface="华文细黑" pitchFamily="2" charset="-122"/>
              <a:cs typeface="Arial" panose="020B0604020202020204" pitchFamily="34" charset="0"/>
            </a:endParaRPr>
          </a:p>
        </p:txBody>
      </p:sp>
      <p:pic>
        <p:nvPicPr>
          <p:cNvPr id="4" name="图片 3">
            <a:extLst>
              <a:ext uri="{FF2B5EF4-FFF2-40B4-BE49-F238E27FC236}">
                <a16:creationId xmlns:a16="http://schemas.microsoft.com/office/drawing/2014/main" id="{1503A16B-634D-EAB9-B25D-7FC30383ACC6}"/>
              </a:ext>
            </a:extLst>
          </p:cNvPr>
          <p:cNvPicPr>
            <a:picLocks noChangeAspect="1"/>
          </p:cNvPicPr>
          <p:nvPr userDrawn="1"/>
        </p:nvPicPr>
        <p:blipFill>
          <a:blip r:embed="rId3" cstate="print">
            <a:alphaModFix amt="70000"/>
            <a:extLst>
              <a:ext uri="{28A0092B-C50C-407E-A947-70E740481C1C}">
                <a14:useLocalDpi xmlns:a14="http://schemas.microsoft.com/office/drawing/2010/main"/>
              </a:ext>
            </a:extLst>
          </a:blip>
          <a:stretch>
            <a:fillRect/>
          </a:stretch>
        </p:blipFill>
        <p:spPr>
          <a:xfrm>
            <a:off x="266621" y="6471608"/>
            <a:ext cx="252000" cy="252000"/>
          </a:xfrm>
          <a:prstGeom prst="ellipse">
            <a:avLst/>
          </a:prstGeom>
          <a:ln w="28575" cap="rnd">
            <a:solidFill>
              <a:schemeClr val="tx2"/>
            </a:solidFill>
            <a:prstDash val="solid"/>
          </a:ln>
          <a:effectLst/>
        </p:spPr>
      </p:pic>
      <p:sp>
        <p:nvSpPr>
          <p:cNvPr id="6" name="TextBox 2">
            <a:extLst>
              <a:ext uri="{FF2B5EF4-FFF2-40B4-BE49-F238E27FC236}">
                <a16:creationId xmlns:a16="http://schemas.microsoft.com/office/drawing/2014/main" id="{1F0AA649-F2A3-8307-89FA-873D519CD422}"/>
              </a:ext>
            </a:extLst>
          </p:cNvPr>
          <p:cNvSpPr txBox="1"/>
          <p:nvPr userDrawn="1"/>
        </p:nvSpPr>
        <p:spPr>
          <a:xfrm>
            <a:off x="8830447" y="6458435"/>
            <a:ext cx="3237243" cy="278346"/>
          </a:xfrm>
          <a:prstGeom prst="rect">
            <a:avLst/>
          </a:prstGeom>
          <a:noFill/>
        </p:spPr>
        <p:txBody>
          <a:bodyPr wrap="square" rtlCol="0">
            <a:spAutoFit/>
          </a:bodyPr>
          <a:lstStyle/>
          <a:p>
            <a:pPr algn="r">
              <a:lnSpc>
                <a:spcPct val="120000"/>
              </a:lnSpc>
              <a:spcBef>
                <a:spcPct val="20000"/>
              </a:spcBef>
              <a:buClr>
                <a:srgbClr val="1D1D1A"/>
              </a:buClr>
              <a:buSzPct val="50000"/>
              <a:buFont typeface="Wingdings" pitchFamily="2" charset="2"/>
              <a:buNone/>
            </a:pPr>
            <a:r>
              <a:rPr lang="en-US" altLang="zh-CN" sz="1100" dirty="0">
                <a:solidFill>
                  <a:schemeClr val="tx2"/>
                </a:solidFill>
                <a:latin typeface="Gill Sans MT" panose="020B0502020104020203" pitchFamily="34" charset="0"/>
                <a:ea typeface="+mj-ea"/>
                <a:cs typeface="Futura-Medium" panose="020B0602020204020303" pitchFamily="34" charset="-79"/>
              </a:rPr>
              <a:t>GitHub</a:t>
            </a:r>
            <a:r>
              <a:rPr lang="zh-CN" altLang="en-US" sz="1100" dirty="0">
                <a:solidFill>
                  <a:schemeClr val="tx2"/>
                </a:solidFill>
                <a:latin typeface="Gill Sans MT" panose="020B0502020104020203" pitchFamily="34" charset="0"/>
                <a:ea typeface="+mj-ea"/>
                <a:cs typeface="Futura-Medium" panose="020B0602020204020303" pitchFamily="34" charset="-79"/>
              </a:rPr>
              <a:t> </a:t>
            </a:r>
            <a:r>
              <a:rPr lang="en-US" altLang="zh-CN" sz="1100" dirty="0">
                <a:solidFill>
                  <a:schemeClr val="tx2"/>
                </a:solidFill>
                <a:latin typeface="Gill Sans MT" panose="020B0502020104020203" pitchFamily="34" charset="0"/>
                <a:ea typeface="+mj-ea"/>
                <a:cs typeface="Futura-Medium" panose="020B0602020204020303" pitchFamily="34" charset="-79"/>
              </a:rPr>
              <a:t>https://</a:t>
            </a:r>
            <a:r>
              <a:rPr lang="en-US" altLang="zh-CN" sz="1100" dirty="0" err="1">
                <a:solidFill>
                  <a:schemeClr val="tx2"/>
                </a:solidFill>
                <a:latin typeface="Gill Sans MT" panose="020B0502020104020203" pitchFamily="34" charset="0"/>
                <a:ea typeface="+mj-ea"/>
                <a:cs typeface="Futura-Medium" panose="020B0602020204020303" pitchFamily="34" charset="-79"/>
              </a:rPr>
              <a:t>github.com</a:t>
            </a:r>
            <a:r>
              <a:rPr lang="en-US" altLang="zh-CN" sz="1100" dirty="0">
                <a:solidFill>
                  <a:schemeClr val="tx2"/>
                </a:solidFill>
                <a:latin typeface="Gill Sans MT" panose="020B0502020104020203" pitchFamily="34" charset="0"/>
                <a:ea typeface="+mj-ea"/>
                <a:cs typeface="Futura-Medium" panose="020B0602020204020303" pitchFamily="34" charset="-79"/>
              </a:rPr>
              <a:t>/chenzomi12/</a:t>
            </a:r>
            <a:r>
              <a:rPr lang="en-US" altLang="zh-CN" sz="1100" dirty="0" err="1">
                <a:solidFill>
                  <a:schemeClr val="tx2"/>
                </a:solidFill>
                <a:latin typeface="Gill Sans MT" panose="020B0502020104020203" pitchFamily="34" charset="0"/>
                <a:ea typeface="+mj-ea"/>
                <a:cs typeface="Futura-Medium" panose="020B0602020204020303" pitchFamily="34" charset="-79"/>
              </a:rPr>
              <a:t>AIInfra</a:t>
            </a:r>
            <a:endParaRPr lang="en-US" sz="1100" dirty="0">
              <a:solidFill>
                <a:schemeClr val="tx2"/>
              </a:solidFill>
              <a:latin typeface="Gill Sans MT" panose="020B0502020104020203" pitchFamily="34" charset="0"/>
              <a:ea typeface="+mj-ea"/>
              <a:cs typeface="Futura-Medium" panose="020B0602020204020303" pitchFamily="34" charset="-79"/>
            </a:endParaRPr>
          </a:p>
        </p:txBody>
      </p:sp>
      <p:sp>
        <p:nvSpPr>
          <p:cNvPr id="7" name="内容占位符 2">
            <a:extLst>
              <a:ext uri="{FF2B5EF4-FFF2-40B4-BE49-F238E27FC236}">
                <a16:creationId xmlns:a16="http://schemas.microsoft.com/office/drawing/2014/main" id="{35A58353-89D2-75E1-4F31-34BFB4BE3291}"/>
              </a:ext>
            </a:extLst>
          </p:cNvPr>
          <p:cNvSpPr>
            <a:spLocks noGrp="1"/>
          </p:cNvSpPr>
          <p:nvPr>
            <p:ph sz="half" idx="1"/>
          </p:nvPr>
        </p:nvSpPr>
        <p:spPr>
          <a:xfrm>
            <a:off x="481757" y="2406869"/>
            <a:ext cx="11161240" cy="3603651"/>
          </a:xfrm>
          <a:prstGeom prst="rect">
            <a:avLst/>
          </a:prstGeom>
          <a:noFill/>
        </p:spPr>
        <p:txBody>
          <a:bodyPr anchor="ctr">
            <a:normAutofit/>
          </a:bodyPr>
          <a:lstStyle>
            <a:lvl1pPr marL="0" marR="0" indent="0" algn="ctr" defTabSz="1218804" rtl="0" eaLnBrk="0" fontAlgn="base" latinLnBrk="0" hangingPunct="0">
              <a:lnSpc>
                <a:spcPct val="100000"/>
              </a:lnSpc>
              <a:spcBef>
                <a:spcPts val="0"/>
              </a:spcBef>
              <a:spcAft>
                <a:spcPct val="0"/>
              </a:spcAft>
              <a:buClr>
                <a:srgbClr val="71B2FF"/>
              </a:buClr>
              <a:buSzPct val="110000"/>
              <a:buFont typeface="+mj-lt"/>
              <a:buNone/>
              <a:tabLst/>
              <a:defRPr kumimoji="0" lang="zh-CN" altLang="en-US" sz="9600" b="1" i="0" u="none" strike="noStrike" kern="0" cap="none" spc="0" normalizeH="0" baseline="0" dirty="0">
                <a:ln>
                  <a:noFill/>
                </a:ln>
                <a:solidFill>
                  <a:schemeClr val="bg1"/>
                </a:solidFill>
                <a:effectLst/>
                <a:uLnTx/>
                <a:uFillTx/>
                <a:latin typeface="Lexend" pitchFamily="2" charset="0"/>
                <a:ea typeface="微软雅黑" pitchFamily="34" charset="-122"/>
                <a:cs typeface="Futura-Medium" panose="020B0602020204020303" pitchFamily="34" charset="-79"/>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1163390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404664"/>
            <a:ext cx="10963473" cy="589190"/>
          </a:xfrm>
          <a:prstGeom prst="rect">
            <a:avLst/>
          </a:prstGeom>
        </p:spPr>
        <p:txBody>
          <a:bodyPr anchor="ctr"/>
          <a:lstStyle>
            <a:lvl1pPr>
              <a:defRPr sz="3200" b="1">
                <a:solidFill>
                  <a:schemeClr val="tx1">
                    <a:lumMod val="95000"/>
                  </a:schemeClr>
                </a:solidFill>
                <a:latin typeface="Futura-Medium" panose="020B0602020204020303" pitchFamily="34" charset="-79"/>
                <a:ea typeface="微软雅黑" panose="020B0503020204020204" pitchFamily="34" charset="-122"/>
                <a:cs typeface="Futura-Medium" panose="020B0602020204020303" pitchFamily="34" charset="-79"/>
              </a:defRPr>
            </a:lvl1pPr>
          </a:lstStyle>
          <a:p>
            <a:r>
              <a:rPr lang="zh-CN" altLang="en-US" dirty="0"/>
              <a:t>单击此处编辑母版标题样式</a:t>
            </a:r>
          </a:p>
        </p:txBody>
      </p:sp>
      <p:sp>
        <p:nvSpPr>
          <p:cNvPr id="10" name="内容占位符 2"/>
          <p:cNvSpPr>
            <a:spLocks noGrp="1"/>
          </p:cNvSpPr>
          <p:nvPr>
            <p:ph sz="half" idx="1"/>
          </p:nvPr>
        </p:nvSpPr>
        <p:spPr>
          <a:xfrm>
            <a:off x="623635" y="1196752"/>
            <a:ext cx="10963473" cy="5197702"/>
          </a:xfrm>
          <a:prstGeom prst="rect">
            <a:avLst/>
          </a:prstGeom>
        </p:spPr>
        <p:txBody>
          <a:bodyPr/>
          <a:lstStyle>
            <a:lvl1pPr marL="239106" indent="-239106">
              <a:lnSpc>
                <a:spcPct val="150000"/>
              </a:lnSpc>
              <a:spcBef>
                <a:spcPts val="0"/>
              </a:spcBef>
              <a:buClr>
                <a:schemeClr val="accent2">
                  <a:lumMod val="90000"/>
                </a:schemeClr>
              </a:buClr>
              <a:defRPr sz="2000" b="0">
                <a:solidFill>
                  <a:schemeClr val="tx1">
                    <a:lumMod val="95000"/>
                  </a:schemeClr>
                </a:solidFill>
                <a:latin typeface="Gill Sans MT" panose="020B0502020104020203" pitchFamily="34" charset="0"/>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00">
                <a:solidFill>
                  <a:schemeClr val="tx1">
                    <a:lumMod val="95000"/>
                  </a:schemeClr>
                </a:solidFill>
                <a:latin typeface="Gill Sans MT" panose="020B0502020104020203" pitchFamily="34" charset="0"/>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400">
                <a:solidFill>
                  <a:schemeClr val="tx1">
                    <a:lumMod val="95000"/>
                  </a:schemeClr>
                </a:solidFill>
                <a:latin typeface="Gill Sans MT" panose="020B0502020104020203" pitchFamily="34" charset="0"/>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3375763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
        <p:nvSpPr>
          <p:cNvPr id="6" name="内容占位符 2">
            <a:extLst>
              <a:ext uri="{FF2B5EF4-FFF2-40B4-BE49-F238E27FC236}">
                <a16:creationId xmlns:a16="http://schemas.microsoft.com/office/drawing/2014/main" id="{DB2E4210-3B10-3342-821A-8115CF031124}"/>
              </a:ext>
            </a:extLst>
          </p:cNvPr>
          <p:cNvSpPr>
            <a:spLocks noGrp="1"/>
          </p:cNvSpPr>
          <p:nvPr>
            <p:ph sz="half" idx="1" hasCustomPrompt="1"/>
          </p:nvPr>
        </p:nvSpPr>
        <p:spPr>
          <a:xfrm>
            <a:off x="481757" y="489857"/>
            <a:ext cx="11161240" cy="5520663"/>
          </a:xfrm>
          <a:prstGeom prst="rect">
            <a:avLst/>
          </a:prstGeom>
          <a:noFill/>
        </p:spPr>
        <p:txBody>
          <a:bodyPr anchor="ctr">
            <a:normAutofit/>
          </a:bodyPr>
          <a:lstStyle>
            <a:lvl1pPr marL="0" marR="0" indent="0" algn="ctr" defTabSz="1218804" rtl="0" eaLnBrk="0" fontAlgn="base" latinLnBrk="0" hangingPunct="0">
              <a:lnSpc>
                <a:spcPct val="150000"/>
              </a:lnSpc>
              <a:spcBef>
                <a:spcPts val="0"/>
              </a:spcBef>
              <a:spcAft>
                <a:spcPct val="0"/>
              </a:spcAft>
              <a:buClr>
                <a:srgbClr val="71B2FF"/>
              </a:buClr>
              <a:buSzPct val="110000"/>
              <a:buFont typeface="+mj-lt"/>
              <a:buNone/>
              <a:tabLst/>
              <a:defRPr kumimoji="0" lang="zh-CN" altLang="en-US" sz="9600" b="1" i="0" u="none" strike="noStrike" kern="0" cap="none" spc="0" normalizeH="0" baseline="0" dirty="0">
                <a:ln>
                  <a:noFill/>
                </a:ln>
                <a:solidFill>
                  <a:schemeClr val="tx1"/>
                </a:solidFill>
                <a:effectLst/>
                <a:uLnTx/>
                <a:uFillTx/>
                <a:latin typeface="Futura-Medium" panose="020B0602020204020303" pitchFamily="34" charset="-79"/>
                <a:ea typeface="微软雅黑" pitchFamily="34" charset="-122"/>
                <a:cs typeface="Futura-Medium" panose="020B0602020204020303" pitchFamily="34" charset="-79"/>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en-US" altLang="zh-CN" dirty="0"/>
              <a:t>N.</a:t>
            </a:r>
            <a:r>
              <a:rPr lang="zh-CN" altLang="en-US" dirty="0"/>
              <a:t> 单击此处编辑母版文本样式</a:t>
            </a:r>
          </a:p>
        </p:txBody>
      </p:sp>
    </p:spTree>
    <p:extLst>
      <p:ext uri="{BB962C8B-B14F-4D97-AF65-F5344CB8AC3E}">
        <p14:creationId xmlns:p14="http://schemas.microsoft.com/office/powerpoint/2010/main" val="2389276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463546"/>
            <a:ext cx="10963473" cy="589190"/>
          </a:xfrm>
          <a:prstGeom prst="rect">
            <a:avLst/>
          </a:prstGeom>
        </p:spPr>
        <p:txBody>
          <a:bodyPr anchor="ctr"/>
          <a:lstStyle>
            <a:lvl1pPr>
              <a:defRPr sz="3200"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10" name="内容占位符 2"/>
          <p:cNvSpPr>
            <a:spLocks noGrp="1"/>
          </p:cNvSpPr>
          <p:nvPr>
            <p:ph sz="half" idx="1"/>
          </p:nvPr>
        </p:nvSpPr>
        <p:spPr>
          <a:xfrm>
            <a:off x="623635" y="1351536"/>
            <a:ext cx="10963473" cy="4957784"/>
          </a:xfrm>
          <a:prstGeom prst="rect">
            <a:avLst/>
          </a:prstGeom>
        </p:spPr>
        <p:txBody>
          <a:bodyPr/>
          <a:lstStyle>
            <a:lvl1pPr marL="239106" indent="-239106">
              <a:lnSpc>
                <a:spcPct val="150000"/>
              </a:lnSpc>
              <a:spcBef>
                <a:spcPts val="0"/>
              </a:spcBef>
              <a:buClr>
                <a:schemeClr val="accent2">
                  <a:lumMod val="90000"/>
                </a:schemeClr>
              </a:buClr>
              <a:defRPr sz="2000" b="0">
                <a:solidFill>
                  <a:schemeClr val="bg1"/>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00">
                <a:solidFill>
                  <a:schemeClr val="bg1"/>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400">
                <a:solidFill>
                  <a:schemeClr val="bg1"/>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3700030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结束页">
    <p:bg>
      <p:bgPr>
        <a:solidFill>
          <a:srgbClr val="FFFFFF"/>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1960DD1-8AC3-8F46-9D2D-BF81187F43FC}"/>
              </a:ext>
            </a:extLst>
          </p:cNvPr>
          <p:cNvSpPr txBox="1"/>
          <p:nvPr userDrawn="1"/>
        </p:nvSpPr>
        <p:spPr>
          <a:xfrm>
            <a:off x="1502228" y="2617826"/>
            <a:ext cx="5127171" cy="1323439"/>
          </a:xfrm>
          <a:prstGeom prst="rect">
            <a:avLst/>
          </a:prstGeom>
          <a:noFill/>
        </p:spPr>
        <p:txBody>
          <a:bodyPr wrap="square" rtlCol="0">
            <a:spAutoFit/>
          </a:bodyPr>
          <a:lstStyle/>
          <a:p>
            <a:pPr algn="l"/>
            <a:r>
              <a:rPr lang="en-US" sz="8000" dirty="0">
                <a:solidFill>
                  <a:srgbClr val="221815"/>
                </a:solidFill>
                <a:latin typeface="Futura-Medium" panose="020B0602020204020303" pitchFamily="34" charset="-79"/>
                <a:cs typeface="Futura-Medium" panose="020B0602020204020303" pitchFamily="34" charset="-79"/>
              </a:rPr>
              <a:t>Thank you</a:t>
            </a:r>
          </a:p>
        </p:txBody>
      </p:sp>
    </p:spTree>
    <p:extLst>
      <p:ext uri="{BB962C8B-B14F-4D97-AF65-F5344CB8AC3E}">
        <p14:creationId xmlns:p14="http://schemas.microsoft.com/office/powerpoint/2010/main" val="36647860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theme" Target="../theme/theme2.xml"/><Relationship Id="rId4" Type="http://schemas.openxmlformats.org/officeDocument/2006/relationships/slideLayout" Target="../slideLayouts/slideLayout5.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7.xml"/><Relationship Id="rId1" Type="http://schemas.openxmlformats.org/officeDocument/2006/relationships/slideLayout" Target="../slideLayouts/slideLayout6.xml"/><Relationship Id="rId4" Type="http://schemas.openxmlformats.org/officeDocument/2006/relationships/image" Target="../media/image1.png"/></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4.xml"/><Relationship Id="rId1" Type="http://schemas.openxmlformats.org/officeDocument/2006/relationships/slideLayout" Target="../slideLayouts/slideLayout8.xml"/></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theme" Target="../theme/theme5.xml"/><Relationship Id="rId1" Type="http://schemas.openxmlformats.org/officeDocument/2006/relationships/slideLayout" Target="../slideLayouts/slideLayout9.xml"/><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6" name="TextBox 2">
            <a:extLst>
              <a:ext uri="{FF2B5EF4-FFF2-40B4-BE49-F238E27FC236}">
                <a16:creationId xmlns:a16="http://schemas.microsoft.com/office/drawing/2014/main" id="{DAA57E4D-57AC-4B4A-BA6C-86FA5001E093}"/>
              </a:ext>
            </a:extLst>
          </p:cNvPr>
          <p:cNvSpPr txBox="1"/>
          <p:nvPr userDrawn="1"/>
        </p:nvSpPr>
        <p:spPr>
          <a:xfrm>
            <a:off x="543605" y="6449875"/>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tx1"/>
                </a:solidFill>
                <a:latin typeface="Futura-Medium" panose="020B0602020204020303" pitchFamily="34" charset="-79"/>
                <a:ea typeface="微软雅黑" panose="020B0503020204020204" pitchFamily="34" charset="-122"/>
                <a:cs typeface="Futura-Medium" panose="020B0602020204020303" pitchFamily="34" charset="-79"/>
              </a:rPr>
              <a:t>ZOMI</a:t>
            </a:r>
            <a:endParaRPr lang="en-US" sz="1200" dirty="0">
              <a:solidFill>
                <a:schemeClr val="tx1"/>
              </a:solidFill>
              <a:latin typeface="Futura-Medium" panose="020B0602020204020303" pitchFamily="34" charset="-79"/>
              <a:ea typeface="微软雅黑" panose="020B0503020204020204" pitchFamily="34" charset="-122"/>
              <a:cs typeface="Futura-Medium" panose="020B0602020204020303" pitchFamily="34" charset="-79"/>
            </a:endParaRPr>
          </a:p>
        </p:txBody>
      </p:sp>
      <p:sp>
        <p:nvSpPr>
          <p:cNvPr id="7" name="TextBox 3">
            <a:extLst>
              <a:ext uri="{FF2B5EF4-FFF2-40B4-BE49-F238E27FC236}">
                <a16:creationId xmlns:a16="http://schemas.microsoft.com/office/drawing/2014/main" id="{B55D2D48-944A-9C4D-BB22-D76C71F4D94F}"/>
              </a:ext>
            </a:extLst>
          </p:cNvPr>
          <p:cNvSpPr txBox="1"/>
          <p:nvPr userDrawn="1"/>
        </p:nvSpPr>
        <p:spPr>
          <a:xfrm>
            <a:off x="8358978" y="6505275"/>
            <a:ext cx="499730" cy="184666"/>
          </a:xfrm>
          <a:prstGeom prst="rect">
            <a:avLst/>
          </a:prstGeom>
          <a:noFill/>
        </p:spPr>
        <p:txBody>
          <a:bodyPr wrap="square" lIns="0" tIns="0" rIns="0" bIns="0" rtlCol="0">
            <a:spAutoFit/>
          </a:bodyPr>
          <a:lstStyle/>
          <a:p>
            <a:pPr algn="ctr" defTabSz="890204" fontAlgn="auto">
              <a:spcBef>
                <a:spcPts val="0"/>
              </a:spcBef>
              <a:spcAft>
                <a:spcPts val="0"/>
              </a:spcAft>
              <a:defRPr/>
            </a:pPr>
            <a:fld id="{C3837181-38C6-AD4F-B8BA-B444770388BB}" type="slidenum">
              <a:rPr lang="en-US" sz="1200" smtClean="0">
                <a:solidFill>
                  <a:srgbClr val="1D1D1B"/>
                </a:solidFill>
                <a:latin typeface="Arial" panose="020B0604020202020204" pitchFamily="34" charset="0"/>
                <a:ea typeface="华文细黑" pitchFamily="2" charset="-122"/>
                <a:cs typeface="Arial" panose="020B0604020202020204" pitchFamily="34" charset="0"/>
              </a:rPr>
              <a:pPr algn="ctr" defTabSz="890204" fontAlgn="auto">
                <a:spcBef>
                  <a:spcPts val="0"/>
                </a:spcBef>
                <a:spcAft>
                  <a:spcPts val="0"/>
                </a:spcAft>
                <a:defRPr/>
              </a:pPr>
              <a:t>‹#›</a:t>
            </a:fld>
            <a:endParaRPr lang="en-US" sz="1200" dirty="0">
              <a:solidFill>
                <a:srgbClr val="1D1D1B"/>
              </a:solidFill>
              <a:latin typeface="Arial" panose="020B0604020202020204" pitchFamily="34" charset="0"/>
              <a:ea typeface="华文细黑" pitchFamily="2" charset="-122"/>
              <a:cs typeface="Arial" panose="020B0604020202020204" pitchFamily="34" charset="0"/>
            </a:endParaRPr>
          </a:p>
        </p:txBody>
      </p:sp>
      <p:pic>
        <p:nvPicPr>
          <p:cNvPr id="9" name="图片 8">
            <a:extLst>
              <a:ext uri="{FF2B5EF4-FFF2-40B4-BE49-F238E27FC236}">
                <a16:creationId xmlns:a16="http://schemas.microsoft.com/office/drawing/2014/main" id="{DBE738B7-F398-0746-82A7-6856A70110C5}"/>
              </a:ext>
            </a:extLst>
          </p:cNvPr>
          <p:cNvPicPr>
            <a:picLocks noChangeAspect="1"/>
          </p:cNvPicPr>
          <p:nvPr userDrawn="1"/>
        </p:nvPicPr>
        <p:blipFill>
          <a:blip r:embed="rId3" cstate="print">
            <a:alphaModFix amt="70000"/>
            <a:extLst>
              <a:ext uri="{28A0092B-C50C-407E-A947-70E740481C1C}">
                <a14:useLocalDpi xmlns:a14="http://schemas.microsoft.com/office/drawing/2010/main"/>
              </a:ext>
            </a:extLst>
          </a:blip>
          <a:stretch>
            <a:fillRect/>
          </a:stretch>
        </p:blipFill>
        <p:spPr>
          <a:xfrm>
            <a:off x="266621" y="6471608"/>
            <a:ext cx="252000" cy="252000"/>
          </a:xfrm>
          <a:prstGeom prst="ellipse">
            <a:avLst/>
          </a:prstGeom>
          <a:ln w="28575" cap="rnd">
            <a:solidFill>
              <a:schemeClr val="tx2"/>
            </a:solidFill>
            <a:prstDash val="solid"/>
          </a:ln>
          <a:effectLst/>
        </p:spPr>
      </p:pic>
      <p:sp>
        <p:nvSpPr>
          <p:cNvPr id="10" name="TextBox 2">
            <a:extLst>
              <a:ext uri="{FF2B5EF4-FFF2-40B4-BE49-F238E27FC236}">
                <a16:creationId xmlns:a16="http://schemas.microsoft.com/office/drawing/2014/main" id="{0021EBA7-FAE3-FF4A-A451-258276F9F3D7}"/>
              </a:ext>
            </a:extLst>
          </p:cNvPr>
          <p:cNvSpPr txBox="1"/>
          <p:nvPr userDrawn="1"/>
        </p:nvSpPr>
        <p:spPr>
          <a:xfrm>
            <a:off x="8830447" y="6458435"/>
            <a:ext cx="3237243" cy="278346"/>
          </a:xfrm>
          <a:prstGeom prst="rect">
            <a:avLst/>
          </a:prstGeom>
          <a:noFill/>
        </p:spPr>
        <p:txBody>
          <a:bodyPr wrap="square" rtlCol="0">
            <a:spAutoFit/>
          </a:bodyPr>
          <a:lstStyle/>
          <a:p>
            <a:pPr algn="r">
              <a:lnSpc>
                <a:spcPct val="120000"/>
              </a:lnSpc>
              <a:spcBef>
                <a:spcPct val="20000"/>
              </a:spcBef>
              <a:buClr>
                <a:srgbClr val="1D1D1A"/>
              </a:buClr>
              <a:buSzPct val="50000"/>
              <a:buFont typeface="Wingdings" pitchFamily="2" charset="2"/>
              <a:buNone/>
            </a:pPr>
            <a:r>
              <a:rPr lang="en-US" altLang="zh-CN" sz="1100" dirty="0">
                <a:solidFill>
                  <a:srgbClr val="374154"/>
                </a:solidFill>
                <a:latin typeface="Gill Sans MT" panose="020B0502020104020203" pitchFamily="34" charset="0"/>
                <a:ea typeface="+mj-ea"/>
                <a:cs typeface="Futura-Medium" panose="020B0602020204020303" pitchFamily="34" charset="-79"/>
              </a:rPr>
              <a:t>GitHub</a:t>
            </a:r>
            <a:r>
              <a:rPr lang="zh-CN" altLang="en-US" sz="1100" dirty="0">
                <a:solidFill>
                  <a:srgbClr val="374154"/>
                </a:solidFill>
                <a:latin typeface="Gill Sans MT" panose="020B0502020104020203" pitchFamily="34" charset="0"/>
                <a:ea typeface="+mj-ea"/>
                <a:cs typeface="Futura-Medium" panose="020B0602020204020303" pitchFamily="34" charset="-79"/>
              </a:rPr>
              <a:t> </a:t>
            </a:r>
            <a:r>
              <a:rPr lang="en-US" altLang="zh-CN" sz="1100" dirty="0">
                <a:solidFill>
                  <a:srgbClr val="C7000B"/>
                </a:solidFill>
                <a:latin typeface="Gill Sans MT" panose="020B0502020104020203" pitchFamily="34" charset="0"/>
                <a:ea typeface="+mj-ea"/>
                <a:cs typeface="Futura-Medium" panose="020B0602020204020303" pitchFamily="34" charset="-79"/>
              </a:rPr>
              <a:t>https://</a:t>
            </a:r>
            <a:r>
              <a:rPr lang="en-US" altLang="zh-CN" sz="1100" dirty="0" err="1">
                <a:solidFill>
                  <a:srgbClr val="C7000B"/>
                </a:solidFill>
                <a:latin typeface="Gill Sans MT" panose="020B0502020104020203" pitchFamily="34" charset="0"/>
                <a:ea typeface="+mj-ea"/>
                <a:cs typeface="Futura-Medium" panose="020B0602020204020303" pitchFamily="34" charset="-79"/>
              </a:rPr>
              <a:t>github.com</a:t>
            </a:r>
            <a:r>
              <a:rPr lang="en-US" altLang="zh-CN" sz="1100" dirty="0">
                <a:solidFill>
                  <a:srgbClr val="C7000B"/>
                </a:solidFill>
                <a:latin typeface="Gill Sans MT" panose="020B0502020104020203" pitchFamily="34" charset="0"/>
                <a:ea typeface="+mj-ea"/>
                <a:cs typeface="Futura-Medium" panose="020B0602020204020303" pitchFamily="34" charset="-79"/>
              </a:rPr>
              <a:t>/chenzomi12/</a:t>
            </a:r>
            <a:r>
              <a:rPr lang="en-US" altLang="zh-CN" sz="1100" dirty="0" err="1">
                <a:solidFill>
                  <a:srgbClr val="C7000B"/>
                </a:solidFill>
                <a:latin typeface="Gill Sans MT" panose="020B0502020104020203" pitchFamily="34" charset="0"/>
                <a:ea typeface="+mj-ea"/>
                <a:cs typeface="Futura-Medium" panose="020B0602020204020303" pitchFamily="34" charset="-79"/>
              </a:rPr>
              <a:t>AIInfra</a:t>
            </a:r>
            <a:endParaRPr lang="en-US" sz="1100" dirty="0">
              <a:solidFill>
                <a:srgbClr val="C00000"/>
              </a:solidFill>
              <a:latin typeface="Gill Sans MT" panose="020B0502020104020203" pitchFamily="34" charset="0"/>
              <a:ea typeface="+mj-ea"/>
              <a:cs typeface="Futura-Medium" panose="020B0602020204020303" pitchFamily="34" charset="-79"/>
            </a:endParaRPr>
          </a:p>
        </p:txBody>
      </p:sp>
      <p:sp>
        <p:nvSpPr>
          <p:cNvPr id="11" name="Rectangle 15">
            <a:extLst>
              <a:ext uri="{FF2B5EF4-FFF2-40B4-BE49-F238E27FC236}">
                <a16:creationId xmlns:a16="http://schemas.microsoft.com/office/drawing/2014/main" id="{2B527018-A8C0-2549-A68F-07BA1E998618}"/>
              </a:ext>
            </a:extLst>
          </p:cNvPr>
          <p:cNvSpPr>
            <a:spLocks noChangeArrowheads="1"/>
          </p:cNvSpPr>
          <p:nvPr userDrawn="1"/>
        </p:nvSpPr>
        <p:spPr bwMode="auto">
          <a:xfrm>
            <a:off x="-2432001" y="77681"/>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2" name="组合 11">
            <a:extLst>
              <a:ext uri="{FF2B5EF4-FFF2-40B4-BE49-F238E27FC236}">
                <a16:creationId xmlns:a16="http://schemas.microsoft.com/office/drawing/2014/main" id="{E6C2E1D7-5E39-AB4F-9CBA-46A0ADF0768E}"/>
              </a:ext>
            </a:extLst>
          </p:cNvPr>
          <p:cNvGrpSpPr/>
          <p:nvPr userDrawn="1"/>
        </p:nvGrpSpPr>
        <p:grpSpPr>
          <a:xfrm>
            <a:off x="12590924" y="3356218"/>
            <a:ext cx="1214711" cy="3499198"/>
            <a:chOff x="12438524" y="3358802"/>
            <a:chExt cx="1214711" cy="3499198"/>
          </a:xfrm>
        </p:grpSpPr>
        <p:sp>
          <p:nvSpPr>
            <p:cNvPr id="13" name="矩形 12">
              <a:extLst>
                <a:ext uri="{FF2B5EF4-FFF2-40B4-BE49-F238E27FC236}">
                  <a16:creationId xmlns:a16="http://schemas.microsoft.com/office/drawing/2014/main" id="{6F1C80BB-D03E-114E-9AE3-8A8609E07672}"/>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4" name="Group 18">
              <a:extLst>
                <a:ext uri="{FF2B5EF4-FFF2-40B4-BE49-F238E27FC236}">
                  <a16:creationId xmlns:a16="http://schemas.microsoft.com/office/drawing/2014/main" id="{2F0883A7-BCE1-2342-91EE-B3A807B5EE35}"/>
                </a:ext>
              </a:extLst>
            </p:cNvPr>
            <p:cNvGrpSpPr>
              <a:grpSpLocks/>
            </p:cNvGrpSpPr>
            <p:nvPr/>
          </p:nvGrpSpPr>
          <p:grpSpPr bwMode="auto">
            <a:xfrm>
              <a:off x="12552504" y="3727418"/>
              <a:ext cx="986752" cy="182532"/>
              <a:chOff x="5893" y="2387"/>
              <a:chExt cx="466" cy="115"/>
            </a:xfrm>
          </p:grpSpPr>
          <p:sp>
            <p:nvSpPr>
              <p:cNvPr id="75" name="Rectangle 19">
                <a:extLst>
                  <a:ext uri="{FF2B5EF4-FFF2-40B4-BE49-F238E27FC236}">
                    <a16:creationId xmlns:a16="http://schemas.microsoft.com/office/drawing/2014/main" id="{69E12922-9CE0-8144-94EA-24B51ED17EFA}"/>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6" name="Rectangle 20">
                <a:extLst>
                  <a:ext uri="{FF2B5EF4-FFF2-40B4-BE49-F238E27FC236}">
                    <a16:creationId xmlns:a16="http://schemas.microsoft.com/office/drawing/2014/main" id="{0F94F024-0AF6-FC47-8DFC-F35CD6931E9D}"/>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7" name="Rectangle 21">
                <a:extLst>
                  <a:ext uri="{FF2B5EF4-FFF2-40B4-BE49-F238E27FC236}">
                    <a16:creationId xmlns:a16="http://schemas.microsoft.com/office/drawing/2014/main" id="{6DB1F3D1-02FB-D34F-A2B5-3688CF5FB861}"/>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8" name="Rectangle 22">
                <a:extLst>
                  <a:ext uri="{FF2B5EF4-FFF2-40B4-BE49-F238E27FC236}">
                    <a16:creationId xmlns:a16="http://schemas.microsoft.com/office/drawing/2014/main" id="{F78FB0B0-0E5C-954F-8BC1-1A273BD1E9D1}"/>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23">
              <a:extLst>
                <a:ext uri="{FF2B5EF4-FFF2-40B4-BE49-F238E27FC236}">
                  <a16:creationId xmlns:a16="http://schemas.microsoft.com/office/drawing/2014/main" id="{04B50A98-6A94-6845-B2AF-0E608B122E53}"/>
                </a:ext>
              </a:extLst>
            </p:cNvPr>
            <p:cNvGrpSpPr>
              <a:grpSpLocks/>
            </p:cNvGrpSpPr>
            <p:nvPr/>
          </p:nvGrpSpPr>
          <p:grpSpPr bwMode="auto">
            <a:xfrm>
              <a:off x="12552504" y="3943282"/>
              <a:ext cx="986752" cy="182532"/>
              <a:chOff x="5893" y="2523"/>
              <a:chExt cx="466" cy="115"/>
            </a:xfrm>
          </p:grpSpPr>
          <p:sp>
            <p:nvSpPr>
              <p:cNvPr id="71" name="Rectangle 24">
                <a:extLst>
                  <a:ext uri="{FF2B5EF4-FFF2-40B4-BE49-F238E27FC236}">
                    <a16:creationId xmlns:a16="http://schemas.microsoft.com/office/drawing/2014/main" id="{BCE565D0-22C1-2E47-ADDF-A42AB04FB624}"/>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2" name="Rectangle 25">
                <a:extLst>
                  <a:ext uri="{FF2B5EF4-FFF2-40B4-BE49-F238E27FC236}">
                    <a16:creationId xmlns:a16="http://schemas.microsoft.com/office/drawing/2014/main" id="{7031360E-60D8-3748-820B-120AFA81DD5C}"/>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6">
                <a:extLst>
                  <a:ext uri="{FF2B5EF4-FFF2-40B4-BE49-F238E27FC236}">
                    <a16:creationId xmlns:a16="http://schemas.microsoft.com/office/drawing/2014/main" id="{5E103C08-5827-934C-9FE6-DE811B5CBA98}"/>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7">
                <a:extLst>
                  <a:ext uri="{FF2B5EF4-FFF2-40B4-BE49-F238E27FC236}">
                    <a16:creationId xmlns:a16="http://schemas.microsoft.com/office/drawing/2014/main" id="{51B2DE11-DBCC-F442-A2A8-08E9F5E752AC}"/>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28">
              <a:extLst>
                <a:ext uri="{FF2B5EF4-FFF2-40B4-BE49-F238E27FC236}">
                  <a16:creationId xmlns:a16="http://schemas.microsoft.com/office/drawing/2014/main" id="{BA4F0379-6F0F-1648-B5CB-024104F1D90F}"/>
                </a:ext>
              </a:extLst>
            </p:cNvPr>
            <p:cNvGrpSpPr>
              <a:grpSpLocks/>
            </p:cNvGrpSpPr>
            <p:nvPr/>
          </p:nvGrpSpPr>
          <p:grpSpPr bwMode="auto">
            <a:xfrm>
              <a:off x="12552504" y="4159146"/>
              <a:ext cx="986752" cy="182532"/>
              <a:chOff x="5893" y="2659"/>
              <a:chExt cx="466" cy="115"/>
            </a:xfrm>
          </p:grpSpPr>
          <p:sp>
            <p:nvSpPr>
              <p:cNvPr id="67" name="Rectangle 29">
                <a:extLst>
                  <a:ext uri="{FF2B5EF4-FFF2-40B4-BE49-F238E27FC236}">
                    <a16:creationId xmlns:a16="http://schemas.microsoft.com/office/drawing/2014/main" id="{52A1B2A2-CFB4-474D-98D0-AB031967571A}"/>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8" name="Rectangle 30">
                <a:extLst>
                  <a:ext uri="{FF2B5EF4-FFF2-40B4-BE49-F238E27FC236}">
                    <a16:creationId xmlns:a16="http://schemas.microsoft.com/office/drawing/2014/main" id="{3811321C-E020-4C46-80FA-B6E6B3D232A3}"/>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31">
                <a:extLst>
                  <a:ext uri="{FF2B5EF4-FFF2-40B4-BE49-F238E27FC236}">
                    <a16:creationId xmlns:a16="http://schemas.microsoft.com/office/drawing/2014/main" id="{42CE6974-5699-B64E-8748-C7AA8B59A661}"/>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32">
                <a:extLst>
                  <a:ext uri="{FF2B5EF4-FFF2-40B4-BE49-F238E27FC236}">
                    <a16:creationId xmlns:a16="http://schemas.microsoft.com/office/drawing/2014/main" id="{CCDD0EC8-DEF3-D74F-A0CE-471C31C18552}"/>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33">
              <a:extLst>
                <a:ext uri="{FF2B5EF4-FFF2-40B4-BE49-F238E27FC236}">
                  <a16:creationId xmlns:a16="http://schemas.microsoft.com/office/drawing/2014/main" id="{86D01087-413E-624D-80E9-CFAFB3275F0F}"/>
                </a:ext>
              </a:extLst>
            </p:cNvPr>
            <p:cNvGrpSpPr>
              <a:grpSpLocks/>
            </p:cNvGrpSpPr>
            <p:nvPr/>
          </p:nvGrpSpPr>
          <p:grpSpPr bwMode="auto">
            <a:xfrm>
              <a:off x="12552504" y="3511551"/>
              <a:ext cx="986752" cy="188882"/>
              <a:chOff x="5893" y="2251"/>
              <a:chExt cx="466" cy="119"/>
            </a:xfrm>
          </p:grpSpPr>
          <p:sp>
            <p:nvSpPr>
              <p:cNvPr id="63" name="Rectangle 34">
                <a:extLst>
                  <a:ext uri="{FF2B5EF4-FFF2-40B4-BE49-F238E27FC236}">
                    <a16:creationId xmlns:a16="http://schemas.microsoft.com/office/drawing/2014/main" id="{752C8B9C-9D84-5845-BD1F-44013C8C647A}"/>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4" name="Rectangle 35">
                <a:extLst>
                  <a:ext uri="{FF2B5EF4-FFF2-40B4-BE49-F238E27FC236}">
                    <a16:creationId xmlns:a16="http://schemas.microsoft.com/office/drawing/2014/main" id="{4EB35639-3259-C847-8C55-4E4D266ABB48}"/>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6">
                <a:extLst>
                  <a:ext uri="{FF2B5EF4-FFF2-40B4-BE49-F238E27FC236}">
                    <a16:creationId xmlns:a16="http://schemas.microsoft.com/office/drawing/2014/main" id="{A11EF571-49DB-8249-99C5-89BC145C8999}"/>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7">
                <a:extLst>
                  <a:ext uri="{FF2B5EF4-FFF2-40B4-BE49-F238E27FC236}">
                    <a16:creationId xmlns:a16="http://schemas.microsoft.com/office/drawing/2014/main" id="{3E8B53FC-E145-3F43-AFF8-EB48BC38C45E}"/>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38">
              <a:extLst>
                <a:ext uri="{FF2B5EF4-FFF2-40B4-BE49-F238E27FC236}">
                  <a16:creationId xmlns:a16="http://schemas.microsoft.com/office/drawing/2014/main" id="{E83DBCC2-696B-AD41-A7AF-7192CD834A84}"/>
                </a:ext>
              </a:extLst>
            </p:cNvPr>
            <p:cNvGrpSpPr>
              <a:grpSpLocks/>
            </p:cNvGrpSpPr>
            <p:nvPr/>
          </p:nvGrpSpPr>
          <p:grpSpPr bwMode="auto">
            <a:xfrm>
              <a:off x="12552504" y="4519449"/>
              <a:ext cx="986752" cy="182532"/>
              <a:chOff x="5893" y="2886"/>
              <a:chExt cx="466" cy="115"/>
            </a:xfrm>
          </p:grpSpPr>
          <p:sp>
            <p:nvSpPr>
              <p:cNvPr id="59" name="Rectangle 39">
                <a:extLst>
                  <a:ext uri="{FF2B5EF4-FFF2-40B4-BE49-F238E27FC236}">
                    <a16:creationId xmlns:a16="http://schemas.microsoft.com/office/drawing/2014/main" id="{6A0F83C8-66F9-C646-AA29-C7361B3002D4}"/>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0" name="Rectangle 40">
                <a:extLst>
                  <a:ext uri="{FF2B5EF4-FFF2-40B4-BE49-F238E27FC236}">
                    <a16:creationId xmlns:a16="http://schemas.microsoft.com/office/drawing/2014/main" id="{E6045887-7F8F-F440-87E6-90112BBCABFA}"/>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41">
                <a:extLst>
                  <a:ext uri="{FF2B5EF4-FFF2-40B4-BE49-F238E27FC236}">
                    <a16:creationId xmlns:a16="http://schemas.microsoft.com/office/drawing/2014/main" id="{FADBF25C-CD8A-344D-A2B6-9F694BE521B2}"/>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42">
                <a:extLst>
                  <a:ext uri="{FF2B5EF4-FFF2-40B4-BE49-F238E27FC236}">
                    <a16:creationId xmlns:a16="http://schemas.microsoft.com/office/drawing/2014/main" id="{5756FACE-B85A-BE48-89D3-72CDE423EA7C}"/>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43">
              <a:extLst>
                <a:ext uri="{FF2B5EF4-FFF2-40B4-BE49-F238E27FC236}">
                  <a16:creationId xmlns:a16="http://schemas.microsoft.com/office/drawing/2014/main" id="{6E6546FA-A3AE-1445-B5F3-D3FDF9B38BA6}"/>
                </a:ext>
              </a:extLst>
            </p:cNvPr>
            <p:cNvGrpSpPr>
              <a:grpSpLocks/>
            </p:cNvGrpSpPr>
            <p:nvPr/>
          </p:nvGrpSpPr>
          <p:grpSpPr bwMode="auto">
            <a:xfrm>
              <a:off x="12552504" y="4735313"/>
              <a:ext cx="986752" cy="182532"/>
              <a:chOff x="5893" y="3022"/>
              <a:chExt cx="466" cy="115"/>
            </a:xfrm>
          </p:grpSpPr>
          <p:sp>
            <p:nvSpPr>
              <p:cNvPr id="55" name="Rectangle 44">
                <a:extLst>
                  <a:ext uri="{FF2B5EF4-FFF2-40B4-BE49-F238E27FC236}">
                    <a16:creationId xmlns:a16="http://schemas.microsoft.com/office/drawing/2014/main" id="{0213551D-0E39-714A-974C-324089C1451F}"/>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6" name="Rectangle 45">
                <a:extLst>
                  <a:ext uri="{FF2B5EF4-FFF2-40B4-BE49-F238E27FC236}">
                    <a16:creationId xmlns:a16="http://schemas.microsoft.com/office/drawing/2014/main" id="{38E6BB56-0E57-4D4C-B890-D407AD370619}"/>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6">
                <a:extLst>
                  <a:ext uri="{FF2B5EF4-FFF2-40B4-BE49-F238E27FC236}">
                    <a16:creationId xmlns:a16="http://schemas.microsoft.com/office/drawing/2014/main" id="{016E85E5-8603-064F-9B53-45C9479EF179}"/>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7">
                <a:extLst>
                  <a:ext uri="{FF2B5EF4-FFF2-40B4-BE49-F238E27FC236}">
                    <a16:creationId xmlns:a16="http://schemas.microsoft.com/office/drawing/2014/main" id="{61979A07-7FC0-794E-902D-DE18D921B814}"/>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48">
              <a:extLst>
                <a:ext uri="{FF2B5EF4-FFF2-40B4-BE49-F238E27FC236}">
                  <a16:creationId xmlns:a16="http://schemas.microsoft.com/office/drawing/2014/main" id="{3F0325B4-35DD-E041-BA7F-B681242FA419}"/>
                </a:ext>
              </a:extLst>
            </p:cNvPr>
            <p:cNvGrpSpPr>
              <a:grpSpLocks/>
            </p:cNvGrpSpPr>
            <p:nvPr/>
          </p:nvGrpSpPr>
          <p:grpSpPr bwMode="auto">
            <a:xfrm>
              <a:off x="12552504" y="4951179"/>
              <a:ext cx="986752" cy="182532"/>
              <a:chOff x="5893" y="3158"/>
              <a:chExt cx="466" cy="115"/>
            </a:xfrm>
          </p:grpSpPr>
          <p:sp>
            <p:nvSpPr>
              <p:cNvPr id="51" name="Rectangle 49">
                <a:extLst>
                  <a:ext uri="{FF2B5EF4-FFF2-40B4-BE49-F238E27FC236}">
                    <a16:creationId xmlns:a16="http://schemas.microsoft.com/office/drawing/2014/main" id="{160A308A-50A9-9C4C-AF71-79017E36F095}"/>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2" name="Rectangle 50">
                <a:extLst>
                  <a:ext uri="{FF2B5EF4-FFF2-40B4-BE49-F238E27FC236}">
                    <a16:creationId xmlns:a16="http://schemas.microsoft.com/office/drawing/2014/main" id="{97497718-5961-5446-9E28-15CA3A213875}"/>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51">
                <a:extLst>
                  <a:ext uri="{FF2B5EF4-FFF2-40B4-BE49-F238E27FC236}">
                    <a16:creationId xmlns:a16="http://schemas.microsoft.com/office/drawing/2014/main" id="{8375F904-41AE-8146-8E09-C35AB795A7B7}"/>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52">
                <a:extLst>
                  <a:ext uri="{FF2B5EF4-FFF2-40B4-BE49-F238E27FC236}">
                    <a16:creationId xmlns:a16="http://schemas.microsoft.com/office/drawing/2014/main" id="{A1D3B9B0-CDE9-5244-9364-3FE76EE1F912}"/>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53">
              <a:extLst>
                <a:ext uri="{FF2B5EF4-FFF2-40B4-BE49-F238E27FC236}">
                  <a16:creationId xmlns:a16="http://schemas.microsoft.com/office/drawing/2014/main" id="{AF07594E-C433-FB4E-964B-FCB6E508F19E}"/>
                </a:ext>
              </a:extLst>
            </p:cNvPr>
            <p:cNvGrpSpPr>
              <a:grpSpLocks/>
            </p:cNvGrpSpPr>
            <p:nvPr/>
          </p:nvGrpSpPr>
          <p:grpSpPr bwMode="auto">
            <a:xfrm>
              <a:off x="12552504" y="5311482"/>
              <a:ext cx="986752" cy="182532"/>
              <a:chOff x="5893" y="3385"/>
              <a:chExt cx="466" cy="115"/>
            </a:xfrm>
          </p:grpSpPr>
          <p:sp>
            <p:nvSpPr>
              <p:cNvPr id="47" name="Rectangle 54">
                <a:extLst>
                  <a:ext uri="{FF2B5EF4-FFF2-40B4-BE49-F238E27FC236}">
                    <a16:creationId xmlns:a16="http://schemas.microsoft.com/office/drawing/2014/main" id="{472C57FE-7162-354F-8D2E-9F74E180F647}"/>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8" name="Rectangle 55">
                <a:extLst>
                  <a:ext uri="{FF2B5EF4-FFF2-40B4-BE49-F238E27FC236}">
                    <a16:creationId xmlns:a16="http://schemas.microsoft.com/office/drawing/2014/main" id="{8BB07287-2BF7-1B49-8591-59AFBCE1E15D}"/>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6">
                <a:extLst>
                  <a:ext uri="{FF2B5EF4-FFF2-40B4-BE49-F238E27FC236}">
                    <a16:creationId xmlns:a16="http://schemas.microsoft.com/office/drawing/2014/main" id="{61C593D7-BCA8-E243-A350-D473367FC045}"/>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7">
                <a:extLst>
                  <a:ext uri="{FF2B5EF4-FFF2-40B4-BE49-F238E27FC236}">
                    <a16:creationId xmlns:a16="http://schemas.microsoft.com/office/drawing/2014/main" id="{96E2ACF3-8945-A846-9A76-24E4F1DE4479}"/>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58">
              <a:extLst>
                <a:ext uri="{FF2B5EF4-FFF2-40B4-BE49-F238E27FC236}">
                  <a16:creationId xmlns:a16="http://schemas.microsoft.com/office/drawing/2014/main" id="{53F68A40-98FE-C049-8646-AF3B4B8F3F13}"/>
                </a:ext>
              </a:extLst>
            </p:cNvPr>
            <p:cNvGrpSpPr>
              <a:grpSpLocks/>
            </p:cNvGrpSpPr>
            <p:nvPr/>
          </p:nvGrpSpPr>
          <p:grpSpPr bwMode="auto">
            <a:xfrm>
              <a:off x="12552504" y="5527346"/>
              <a:ext cx="986752" cy="182532"/>
              <a:chOff x="5893" y="3521"/>
              <a:chExt cx="466" cy="115"/>
            </a:xfrm>
          </p:grpSpPr>
          <p:sp>
            <p:nvSpPr>
              <p:cNvPr id="43" name="Rectangle 59">
                <a:extLst>
                  <a:ext uri="{FF2B5EF4-FFF2-40B4-BE49-F238E27FC236}">
                    <a16:creationId xmlns:a16="http://schemas.microsoft.com/office/drawing/2014/main" id="{3BFBC783-6197-584C-9E4F-7F6798332AFF}"/>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4" name="Rectangle 60">
                <a:extLst>
                  <a:ext uri="{FF2B5EF4-FFF2-40B4-BE49-F238E27FC236}">
                    <a16:creationId xmlns:a16="http://schemas.microsoft.com/office/drawing/2014/main" id="{F328BC2C-2255-5149-9F7A-DC0F920F680C}"/>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61">
                <a:extLst>
                  <a:ext uri="{FF2B5EF4-FFF2-40B4-BE49-F238E27FC236}">
                    <a16:creationId xmlns:a16="http://schemas.microsoft.com/office/drawing/2014/main" id="{AAB98B3A-E4B0-2D42-BAB5-43D7B746DD00}"/>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62">
                <a:extLst>
                  <a:ext uri="{FF2B5EF4-FFF2-40B4-BE49-F238E27FC236}">
                    <a16:creationId xmlns:a16="http://schemas.microsoft.com/office/drawing/2014/main" id="{8D176379-BF63-7941-891A-34942201E5E7}"/>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63">
              <a:extLst>
                <a:ext uri="{FF2B5EF4-FFF2-40B4-BE49-F238E27FC236}">
                  <a16:creationId xmlns:a16="http://schemas.microsoft.com/office/drawing/2014/main" id="{13D5D356-16D2-B246-A39E-2D07E1183D70}"/>
                </a:ext>
              </a:extLst>
            </p:cNvPr>
            <p:cNvGrpSpPr>
              <a:grpSpLocks/>
            </p:cNvGrpSpPr>
            <p:nvPr/>
          </p:nvGrpSpPr>
          <p:grpSpPr bwMode="auto">
            <a:xfrm>
              <a:off x="12552504" y="5743210"/>
              <a:ext cx="986752" cy="182532"/>
              <a:chOff x="5893" y="3657"/>
              <a:chExt cx="466" cy="115"/>
            </a:xfrm>
          </p:grpSpPr>
          <p:sp>
            <p:nvSpPr>
              <p:cNvPr id="39" name="Rectangle 64">
                <a:extLst>
                  <a:ext uri="{FF2B5EF4-FFF2-40B4-BE49-F238E27FC236}">
                    <a16:creationId xmlns:a16="http://schemas.microsoft.com/office/drawing/2014/main" id="{FECA42F8-FF45-2044-BDE7-C7DC7313FF46}"/>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0" name="Rectangle 65">
                <a:extLst>
                  <a:ext uri="{FF2B5EF4-FFF2-40B4-BE49-F238E27FC236}">
                    <a16:creationId xmlns:a16="http://schemas.microsoft.com/office/drawing/2014/main" id="{876AF6DD-69F9-C045-A4F0-136C6B6FD941}"/>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6">
                <a:extLst>
                  <a:ext uri="{FF2B5EF4-FFF2-40B4-BE49-F238E27FC236}">
                    <a16:creationId xmlns:a16="http://schemas.microsoft.com/office/drawing/2014/main" id="{4F4D979B-6877-8B4F-A4FA-9E3CE00D72B4}"/>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7">
                <a:extLst>
                  <a:ext uri="{FF2B5EF4-FFF2-40B4-BE49-F238E27FC236}">
                    <a16:creationId xmlns:a16="http://schemas.microsoft.com/office/drawing/2014/main" id="{E43DD49F-0BC6-3747-A13F-DE3AA7A7B31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4" name="Group 68">
              <a:extLst>
                <a:ext uri="{FF2B5EF4-FFF2-40B4-BE49-F238E27FC236}">
                  <a16:creationId xmlns:a16="http://schemas.microsoft.com/office/drawing/2014/main" id="{BB6E2340-8FC3-9F41-90FC-E9FA72BF8FA0}"/>
                </a:ext>
              </a:extLst>
            </p:cNvPr>
            <p:cNvGrpSpPr>
              <a:grpSpLocks/>
            </p:cNvGrpSpPr>
            <p:nvPr/>
          </p:nvGrpSpPr>
          <p:grpSpPr bwMode="auto">
            <a:xfrm>
              <a:off x="12552504" y="6103513"/>
              <a:ext cx="986752" cy="182532"/>
              <a:chOff x="5893" y="3884"/>
              <a:chExt cx="466" cy="115"/>
            </a:xfrm>
          </p:grpSpPr>
          <p:sp>
            <p:nvSpPr>
              <p:cNvPr id="35" name="Rectangle 69">
                <a:extLst>
                  <a:ext uri="{FF2B5EF4-FFF2-40B4-BE49-F238E27FC236}">
                    <a16:creationId xmlns:a16="http://schemas.microsoft.com/office/drawing/2014/main" id="{F263B7C8-E521-0E45-9A58-8DDA996B85B8}"/>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6" name="Rectangle 70">
                <a:extLst>
                  <a:ext uri="{FF2B5EF4-FFF2-40B4-BE49-F238E27FC236}">
                    <a16:creationId xmlns:a16="http://schemas.microsoft.com/office/drawing/2014/main" id="{A6737B0A-F864-984A-A19F-C3EC17AAFA8E}"/>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71">
                <a:extLst>
                  <a:ext uri="{FF2B5EF4-FFF2-40B4-BE49-F238E27FC236}">
                    <a16:creationId xmlns:a16="http://schemas.microsoft.com/office/drawing/2014/main" id="{E5B9BA48-ED89-8B49-AD44-240DFC5FFF69}"/>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72">
                <a:extLst>
                  <a:ext uri="{FF2B5EF4-FFF2-40B4-BE49-F238E27FC236}">
                    <a16:creationId xmlns:a16="http://schemas.microsoft.com/office/drawing/2014/main" id="{F26C55AE-82C0-774A-882B-C78331504E77}"/>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5" name="Group 73">
              <a:extLst>
                <a:ext uri="{FF2B5EF4-FFF2-40B4-BE49-F238E27FC236}">
                  <a16:creationId xmlns:a16="http://schemas.microsoft.com/office/drawing/2014/main" id="{CCAFAE89-B656-4746-BC1E-D3C1280B5EB3}"/>
                </a:ext>
              </a:extLst>
            </p:cNvPr>
            <p:cNvGrpSpPr>
              <a:grpSpLocks/>
            </p:cNvGrpSpPr>
            <p:nvPr/>
          </p:nvGrpSpPr>
          <p:grpSpPr bwMode="auto">
            <a:xfrm>
              <a:off x="12552504" y="6328901"/>
              <a:ext cx="986752" cy="182532"/>
              <a:chOff x="5893" y="4026"/>
              <a:chExt cx="466" cy="115"/>
            </a:xfrm>
          </p:grpSpPr>
          <p:sp>
            <p:nvSpPr>
              <p:cNvPr id="31" name="Rectangle 74">
                <a:extLst>
                  <a:ext uri="{FF2B5EF4-FFF2-40B4-BE49-F238E27FC236}">
                    <a16:creationId xmlns:a16="http://schemas.microsoft.com/office/drawing/2014/main" id="{6D795F3C-0237-324F-80C3-9430CC4BF915}"/>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2" name="Rectangle 75">
                <a:extLst>
                  <a:ext uri="{FF2B5EF4-FFF2-40B4-BE49-F238E27FC236}">
                    <a16:creationId xmlns:a16="http://schemas.microsoft.com/office/drawing/2014/main" id="{9ADB2399-C60A-7A44-8C6F-E3590DEF5000}"/>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6">
                <a:extLst>
                  <a:ext uri="{FF2B5EF4-FFF2-40B4-BE49-F238E27FC236}">
                    <a16:creationId xmlns:a16="http://schemas.microsoft.com/office/drawing/2014/main" id="{912018D6-5AF7-5943-B320-8F5D8908087A}"/>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7">
                <a:extLst>
                  <a:ext uri="{FF2B5EF4-FFF2-40B4-BE49-F238E27FC236}">
                    <a16:creationId xmlns:a16="http://schemas.microsoft.com/office/drawing/2014/main" id="{6EF094BD-5040-0B4A-B88D-E7F28A84D4A2}"/>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6" name="Group 78">
              <a:extLst>
                <a:ext uri="{FF2B5EF4-FFF2-40B4-BE49-F238E27FC236}">
                  <a16:creationId xmlns:a16="http://schemas.microsoft.com/office/drawing/2014/main" id="{502C6170-7CB7-394C-BE52-E190A4301F87}"/>
                </a:ext>
              </a:extLst>
            </p:cNvPr>
            <p:cNvGrpSpPr>
              <a:grpSpLocks/>
            </p:cNvGrpSpPr>
            <p:nvPr/>
          </p:nvGrpSpPr>
          <p:grpSpPr bwMode="auto">
            <a:xfrm>
              <a:off x="12552504" y="6552703"/>
              <a:ext cx="986752" cy="182532"/>
              <a:chOff x="5893" y="4167"/>
              <a:chExt cx="466" cy="115"/>
            </a:xfrm>
          </p:grpSpPr>
          <p:sp>
            <p:nvSpPr>
              <p:cNvPr id="27" name="Rectangle 79">
                <a:extLst>
                  <a:ext uri="{FF2B5EF4-FFF2-40B4-BE49-F238E27FC236}">
                    <a16:creationId xmlns:a16="http://schemas.microsoft.com/office/drawing/2014/main" id="{47A3800C-B41D-234A-A87E-252E6E1FA0FB}"/>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8" name="Rectangle 80">
                <a:extLst>
                  <a:ext uri="{FF2B5EF4-FFF2-40B4-BE49-F238E27FC236}">
                    <a16:creationId xmlns:a16="http://schemas.microsoft.com/office/drawing/2014/main" id="{23322F17-4B9D-694B-B104-8990972D163D}"/>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81">
                <a:extLst>
                  <a:ext uri="{FF2B5EF4-FFF2-40B4-BE49-F238E27FC236}">
                    <a16:creationId xmlns:a16="http://schemas.microsoft.com/office/drawing/2014/main" id="{9797F0C5-A026-3244-A76E-D6D13AD0BE3E}"/>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82">
                <a:extLst>
                  <a:ext uri="{FF2B5EF4-FFF2-40B4-BE49-F238E27FC236}">
                    <a16:creationId xmlns:a16="http://schemas.microsoft.com/office/drawing/2014/main" id="{97DCAD35-B13D-434B-8C71-4E7F9CB050F3}"/>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9" name="Rectangle 83">
            <a:extLst>
              <a:ext uri="{FF2B5EF4-FFF2-40B4-BE49-F238E27FC236}">
                <a16:creationId xmlns:a16="http://schemas.microsoft.com/office/drawing/2014/main" id="{DC6B5320-2274-E045-B8A8-8FE53CC3B6D3}"/>
              </a:ext>
            </a:extLst>
          </p:cNvPr>
          <p:cNvSpPr>
            <a:spLocks noChangeArrowheads="1"/>
          </p:cNvSpPr>
          <p:nvPr userDrawn="1"/>
        </p:nvSpPr>
        <p:spPr bwMode="auto">
          <a:xfrm>
            <a:off x="12493155" y="1339384"/>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80" name="Rectangle 84">
            <a:extLst>
              <a:ext uri="{FF2B5EF4-FFF2-40B4-BE49-F238E27FC236}">
                <a16:creationId xmlns:a16="http://schemas.microsoft.com/office/drawing/2014/main" id="{BC896F73-AACB-B442-98B8-56AAA8850380}"/>
              </a:ext>
            </a:extLst>
          </p:cNvPr>
          <p:cNvSpPr>
            <a:spLocks noChangeArrowheads="1"/>
          </p:cNvSpPr>
          <p:nvPr userDrawn="1"/>
        </p:nvSpPr>
        <p:spPr bwMode="auto">
          <a:xfrm>
            <a:off x="12493155" y="5884"/>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4087104836"/>
      </p:ext>
    </p:extLst>
  </p:cSld>
  <p:clrMap bg1="lt1" tx1="dk1" bg2="lt2" tx2="dk2" accent1="accent1" accent2="accent2" accent3="accent3" accent4="accent4" accent5="accent5" accent6="accent6" hlink="hlink" folHlink="folHlink"/>
  <p:sldLayoutIdLst>
    <p:sldLayoutId id="2147483970" r:id="rId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hdr="0" ftr="0" dt="0"/>
  <p:txStyles>
    <p:titleStyle>
      <a:lvl1pPr algn="l" defTabSz="914400" rtl="0" eaLnBrk="1" latinLnBrk="0" hangingPunct="1">
        <a:lnSpc>
          <a:spcPts val="3440"/>
        </a:lnSpc>
        <a:spcBef>
          <a:spcPct val="0"/>
        </a:spcBef>
        <a:buNone/>
        <a:defRPr sz="3200" kern="1200">
          <a:solidFill>
            <a:schemeClr val="tx1"/>
          </a:solidFill>
          <a:latin typeface="Microsoft YaHei" panose="020B0503020204020204" pitchFamily="34" charset="-122"/>
          <a:ea typeface="Microsoft YaHei" panose="020B0503020204020204" pitchFamily="34" charset="-122"/>
          <a:cs typeface="+mj-cs"/>
        </a:defRPr>
      </a:lvl1pPr>
    </p:titleStyle>
    <p:bodyStyle>
      <a:lvl1pPr marL="0" indent="0" algn="l" defTabSz="914400" rtl="0" eaLnBrk="1" latinLnBrk="0" hangingPunct="1">
        <a:lnSpc>
          <a:spcPct val="100000"/>
        </a:lnSpc>
        <a:spcBef>
          <a:spcPts val="0"/>
        </a:spcBef>
        <a:buFontTx/>
        <a:buNone/>
        <a:defRPr sz="1000" kern="1200">
          <a:solidFill>
            <a:srgbClr val="1D1D1B"/>
          </a:solidFill>
          <a:latin typeface="Arial" panose="020B0604020202020204" pitchFamily="34" charset="0"/>
          <a:ea typeface="Microsoft YaHei" panose="020B0503020204020204" pitchFamily="34" charset="-122"/>
          <a:cs typeface="Arial" panose="020B0604020202020204" pitchFamily="34" charset="0"/>
        </a:defRPr>
      </a:lvl1pPr>
      <a:lvl2pPr marL="4572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2pPr>
      <a:lvl3pPr marL="9144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3pPr>
      <a:lvl4pPr marL="13716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4pPr>
      <a:lvl5pPr marL="18288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1" name="Rectangle 15">
            <a:extLst>
              <a:ext uri="{FF2B5EF4-FFF2-40B4-BE49-F238E27FC236}">
                <a16:creationId xmlns:a16="http://schemas.microsoft.com/office/drawing/2014/main" id="{5BBC3D22-C8BD-6E40-9853-81A509B6306E}"/>
              </a:ext>
            </a:extLst>
          </p:cNvPr>
          <p:cNvSpPr>
            <a:spLocks noChangeArrowheads="1"/>
          </p:cNvSpPr>
          <p:nvPr userDrawn="1"/>
        </p:nvSpPr>
        <p:spPr bwMode="auto">
          <a:xfrm>
            <a:off x="-2432001" y="77681"/>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2" name="组合 11">
            <a:extLst>
              <a:ext uri="{FF2B5EF4-FFF2-40B4-BE49-F238E27FC236}">
                <a16:creationId xmlns:a16="http://schemas.microsoft.com/office/drawing/2014/main" id="{435D8D64-3517-884F-A63A-6B170EC85CBD}"/>
              </a:ext>
            </a:extLst>
          </p:cNvPr>
          <p:cNvGrpSpPr/>
          <p:nvPr userDrawn="1"/>
        </p:nvGrpSpPr>
        <p:grpSpPr>
          <a:xfrm>
            <a:off x="12590924" y="3356218"/>
            <a:ext cx="1214711" cy="3499198"/>
            <a:chOff x="12438524" y="3358802"/>
            <a:chExt cx="1214711" cy="3499198"/>
          </a:xfrm>
        </p:grpSpPr>
        <p:sp>
          <p:nvSpPr>
            <p:cNvPr id="13" name="矩形 12">
              <a:extLst>
                <a:ext uri="{FF2B5EF4-FFF2-40B4-BE49-F238E27FC236}">
                  <a16:creationId xmlns:a16="http://schemas.microsoft.com/office/drawing/2014/main" id="{468E3478-8E25-0C41-BD64-C4CBF7CC9FC7}"/>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4" name="Group 18">
              <a:extLst>
                <a:ext uri="{FF2B5EF4-FFF2-40B4-BE49-F238E27FC236}">
                  <a16:creationId xmlns:a16="http://schemas.microsoft.com/office/drawing/2014/main" id="{99A42DA1-5B3C-B74E-A538-0FE12DEAAE24}"/>
                </a:ext>
              </a:extLst>
            </p:cNvPr>
            <p:cNvGrpSpPr>
              <a:grpSpLocks/>
            </p:cNvGrpSpPr>
            <p:nvPr/>
          </p:nvGrpSpPr>
          <p:grpSpPr bwMode="auto">
            <a:xfrm>
              <a:off x="12552504" y="3727418"/>
              <a:ext cx="986752" cy="182532"/>
              <a:chOff x="5893" y="2387"/>
              <a:chExt cx="466" cy="115"/>
            </a:xfrm>
          </p:grpSpPr>
          <p:sp>
            <p:nvSpPr>
              <p:cNvPr id="75" name="Rectangle 19">
                <a:extLst>
                  <a:ext uri="{FF2B5EF4-FFF2-40B4-BE49-F238E27FC236}">
                    <a16:creationId xmlns:a16="http://schemas.microsoft.com/office/drawing/2014/main" id="{EAC6B2B5-38BF-D042-A46B-CDC1AC508FA7}"/>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6" name="Rectangle 20">
                <a:extLst>
                  <a:ext uri="{FF2B5EF4-FFF2-40B4-BE49-F238E27FC236}">
                    <a16:creationId xmlns:a16="http://schemas.microsoft.com/office/drawing/2014/main" id="{F9D1E726-1474-2649-B299-B3482A2F1F23}"/>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7" name="Rectangle 21">
                <a:extLst>
                  <a:ext uri="{FF2B5EF4-FFF2-40B4-BE49-F238E27FC236}">
                    <a16:creationId xmlns:a16="http://schemas.microsoft.com/office/drawing/2014/main" id="{637D7899-2375-9A40-AE33-ADF2A4725741}"/>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8" name="Rectangle 22">
                <a:extLst>
                  <a:ext uri="{FF2B5EF4-FFF2-40B4-BE49-F238E27FC236}">
                    <a16:creationId xmlns:a16="http://schemas.microsoft.com/office/drawing/2014/main" id="{5CF63C11-61F8-AD4E-BA74-564C0CB428E5}"/>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23">
              <a:extLst>
                <a:ext uri="{FF2B5EF4-FFF2-40B4-BE49-F238E27FC236}">
                  <a16:creationId xmlns:a16="http://schemas.microsoft.com/office/drawing/2014/main" id="{6C44727B-F11C-CF4F-9470-4376C255CC5C}"/>
                </a:ext>
              </a:extLst>
            </p:cNvPr>
            <p:cNvGrpSpPr>
              <a:grpSpLocks/>
            </p:cNvGrpSpPr>
            <p:nvPr/>
          </p:nvGrpSpPr>
          <p:grpSpPr bwMode="auto">
            <a:xfrm>
              <a:off x="12552504" y="3943282"/>
              <a:ext cx="986752" cy="182532"/>
              <a:chOff x="5893" y="2523"/>
              <a:chExt cx="466" cy="115"/>
            </a:xfrm>
          </p:grpSpPr>
          <p:sp>
            <p:nvSpPr>
              <p:cNvPr id="71" name="Rectangle 24">
                <a:extLst>
                  <a:ext uri="{FF2B5EF4-FFF2-40B4-BE49-F238E27FC236}">
                    <a16:creationId xmlns:a16="http://schemas.microsoft.com/office/drawing/2014/main" id="{87D9D541-DBBF-204B-99C2-317D2560BCA3}"/>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2" name="Rectangle 25">
                <a:extLst>
                  <a:ext uri="{FF2B5EF4-FFF2-40B4-BE49-F238E27FC236}">
                    <a16:creationId xmlns:a16="http://schemas.microsoft.com/office/drawing/2014/main" id="{7255439D-C16A-584B-8A71-64DEC7A13A77}"/>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6">
                <a:extLst>
                  <a:ext uri="{FF2B5EF4-FFF2-40B4-BE49-F238E27FC236}">
                    <a16:creationId xmlns:a16="http://schemas.microsoft.com/office/drawing/2014/main" id="{851D12BE-779D-2248-A49C-B2A3E190C1B4}"/>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7">
                <a:extLst>
                  <a:ext uri="{FF2B5EF4-FFF2-40B4-BE49-F238E27FC236}">
                    <a16:creationId xmlns:a16="http://schemas.microsoft.com/office/drawing/2014/main" id="{E3E05B9C-6535-1145-A5FB-362B2D3C5987}"/>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28">
              <a:extLst>
                <a:ext uri="{FF2B5EF4-FFF2-40B4-BE49-F238E27FC236}">
                  <a16:creationId xmlns:a16="http://schemas.microsoft.com/office/drawing/2014/main" id="{40AB3C45-D453-8445-A666-F4AB773FD2B7}"/>
                </a:ext>
              </a:extLst>
            </p:cNvPr>
            <p:cNvGrpSpPr>
              <a:grpSpLocks/>
            </p:cNvGrpSpPr>
            <p:nvPr/>
          </p:nvGrpSpPr>
          <p:grpSpPr bwMode="auto">
            <a:xfrm>
              <a:off x="12552504" y="4159146"/>
              <a:ext cx="986752" cy="182532"/>
              <a:chOff x="5893" y="2659"/>
              <a:chExt cx="466" cy="115"/>
            </a:xfrm>
          </p:grpSpPr>
          <p:sp>
            <p:nvSpPr>
              <p:cNvPr id="67" name="Rectangle 29">
                <a:extLst>
                  <a:ext uri="{FF2B5EF4-FFF2-40B4-BE49-F238E27FC236}">
                    <a16:creationId xmlns:a16="http://schemas.microsoft.com/office/drawing/2014/main" id="{2BE8D4FD-647F-484A-BB3D-3A53BE127C2D}"/>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8" name="Rectangle 30">
                <a:extLst>
                  <a:ext uri="{FF2B5EF4-FFF2-40B4-BE49-F238E27FC236}">
                    <a16:creationId xmlns:a16="http://schemas.microsoft.com/office/drawing/2014/main" id="{98D950A1-D582-7D40-ACAD-024FDCD176F9}"/>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31">
                <a:extLst>
                  <a:ext uri="{FF2B5EF4-FFF2-40B4-BE49-F238E27FC236}">
                    <a16:creationId xmlns:a16="http://schemas.microsoft.com/office/drawing/2014/main" id="{477D579F-3EEC-D94E-9BE8-2749901AD7B1}"/>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32">
                <a:extLst>
                  <a:ext uri="{FF2B5EF4-FFF2-40B4-BE49-F238E27FC236}">
                    <a16:creationId xmlns:a16="http://schemas.microsoft.com/office/drawing/2014/main" id="{E9024426-6600-B444-9917-C935F8151D6D}"/>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33">
              <a:extLst>
                <a:ext uri="{FF2B5EF4-FFF2-40B4-BE49-F238E27FC236}">
                  <a16:creationId xmlns:a16="http://schemas.microsoft.com/office/drawing/2014/main" id="{6DDF88EC-F185-FC48-9C8B-64D35611CA82}"/>
                </a:ext>
              </a:extLst>
            </p:cNvPr>
            <p:cNvGrpSpPr>
              <a:grpSpLocks/>
            </p:cNvGrpSpPr>
            <p:nvPr/>
          </p:nvGrpSpPr>
          <p:grpSpPr bwMode="auto">
            <a:xfrm>
              <a:off x="12552504" y="3511551"/>
              <a:ext cx="986752" cy="188882"/>
              <a:chOff x="5893" y="2251"/>
              <a:chExt cx="466" cy="119"/>
            </a:xfrm>
          </p:grpSpPr>
          <p:sp>
            <p:nvSpPr>
              <p:cNvPr id="63" name="Rectangle 34">
                <a:extLst>
                  <a:ext uri="{FF2B5EF4-FFF2-40B4-BE49-F238E27FC236}">
                    <a16:creationId xmlns:a16="http://schemas.microsoft.com/office/drawing/2014/main" id="{389678E6-E69F-CB4D-A47C-84CC217B6C13}"/>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4" name="Rectangle 35">
                <a:extLst>
                  <a:ext uri="{FF2B5EF4-FFF2-40B4-BE49-F238E27FC236}">
                    <a16:creationId xmlns:a16="http://schemas.microsoft.com/office/drawing/2014/main" id="{0643F449-48E1-7447-BAEA-1D5F093D4ED7}"/>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6">
                <a:extLst>
                  <a:ext uri="{FF2B5EF4-FFF2-40B4-BE49-F238E27FC236}">
                    <a16:creationId xmlns:a16="http://schemas.microsoft.com/office/drawing/2014/main" id="{4B468376-C520-154C-AC89-55E375AB1A8B}"/>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7">
                <a:extLst>
                  <a:ext uri="{FF2B5EF4-FFF2-40B4-BE49-F238E27FC236}">
                    <a16:creationId xmlns:a16="http://schemas.microsoft.com/office/drawing/2014/main" id="{1CB5AA30-0ADA-A349-A715-C82F12502036}"/>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38">
              <a:extLst>
                <a:ext uri="{FF2B5EF4-FFF2-40B4-BE49-F238E27FC236}">
                  <a16:creationId xmlns:a16="http://schemas.microsoft.com/office/drawing/2014/main" id="{F2485F85-A439-F243-A409-617485D046E8}"/>
                </a:ext>
              </a:extLst>
            </p:cNvPr>
            <p:cNvGrpSpPr>
              <a:grpSpLocks/>
            </p:cNvGrpSpPr>
            <p:nvPr/>
          </p:nvGrpSpPr>
          <p:grpSpPr bwMode="auto">
            <a:xfrm>
              <a:off x="12552504" y="4519449"/>
              <a:ext cx="986752" cy="182532"/>
              <a:chOff x="5893" y="2886"/>
              <a:chExt cx="466" cy="115"/>
            </a:xfrm>
          </p:grpSpPr>
          <p:sp>
            <p:nvSpPr>
              <p:cNvPr id="59" name="Rectangle 39">
                <a:extLst>
                  <a:ext uri="{FF2B5EF4-FFF2-40B4-BE49-F238E27FC236}">
                    <a16:creationId xmlns:a16="http://schemas.microsoft.com/office/drawing/2014/main" id="{4BECDF48-4AE9-F94C-882E-CE5B445C92D3}"/>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0" name="Rectangle 40">
                <a:extLst>
                  <a:ext uri="{FF2B5EF4-FFF2-40B4-BE49-F238E27FC236}">
                    <a16:creationId xmlns:a16="http://schemas.microsoft.com/office/drawing/2014/main" id="{04A87568-2F86-3C45-B686-C972508EB75D}"/>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41">
                <a:extLst>
                  <a:ext uri="{FF2B5EF4-FFF2-40B4-BE49-F238E27FC236}">
                    <a16:creationId xmlns:a16="http://schemas.microsoft.com/office/drawing/2014/main" id="{FAFABB8C-8CD0-9C41-84FA-F73A526CF5B3}"/>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42">
                <a:extLst>
                  <a:ext uri="{FF2B5EF4-FFF2-40B4-BE49-F238E27FC236}">
                    <a16:creationId xmlns:a16="http://schemas.microsoft.com/office/drawing/2014/main" id="{BFC0E70D-422D-F347-8E12-5B62F6EA7B42}"/>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43">
              <a:extLst>
                <a:ext uri="{FF2B5EF4-FFF2-40B4-BE49-F238E27FC236}">
                  <a16:creationId xmlns:a16="http://schemas.microsoft.com/office/drawing/2014/main" id="{626CB16A-C156-0A41-AE7F-15D3D11786E1}"/>
                </a:ext>
              </a:extLst>
            </p:cNvPr>
            <p:cNvGrpSpPr>
              <a:grpSpLocks/>
            </p:cNvGrpSpPr>
            <p:nvPr/>
          </p:nvGrpSpPr>
          <p:grpSpPr bwMode="auto">
            <a:xfrm>
              <a:off x="12552504" y="4735313"/>
              <a:ext cx="986752" cy="182532"/>
              <a:chOff x="5893" y="3022"/>
              <a:chExt cx="466" cy="115"/>
            </a:xfrm>
          </p:grpSpPr>
          <p:sp>
            <p:nvSpPr>
              <p:cNvPr id="55" name="Rectangle 44">
                <a:extLst>
                  <a:ext uri="{FF2B5EF4-FFF2-40B4-BE49-F238E27FC236}">
                    <a16:creationId xmlns:a16="http://schemas.microsoft.com/office/drawing/2014/main" id="{F452AD4A-D9DB-6444-A6BE-EF26185799F2}"/>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6" name="Rectangle 45">
                <a:extLst>
                  <a:ext uri="{FF2B5EF4-FFF2-40B4-BE49-F238E27FC236}">
                    <a16:creationId xmlns:a16="http://schemas.microsoft.com/office/drawing/2014/main" id="{F3770997-588A-094B-B497-0102B223270C}"/>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6">
                <a:extLst>
                  <a:ext uri="{FF2B5EF4-FFF2-40B4-BE49-F238E27FC236}">
                    <a16:creationId xmlns:a16="http://schemas.microsoft.com/office/drawing/2014/main" id="{B03F1CF5-E133-D247-A1CE-1CFCEC83E8FE}"/>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7">
                <a:extLst>
                  <a:ext uri="{FF2B5EF4-FFF2-40B4-BE49-F238E27FC236}">
                    <a16:creationId xmlns:a16="http://schemas.microsoft.com/office/drawing/2014/main" id="{60CDEEAF-577F-3C49-A82A-82596D84BE57}"/>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48">
              <a:extLst>
                <a:ext uri="{FF2B5EF4-FFF2-40B4-BE49-F238E27FC236}">
                  <a16:creationId xmlns:a16="http://schemas.microsoft.com/office/drawing/2014/main" id="{6603BD30-8AE9-7245-853C-33F5F4A0E2D7}"/>
                </a:ext>
              </a:extLst>
            </p:cNvPr>
            <p:cNvGrpSpPr>
              <a:grpSpLocks/>
            </p:cNvGrpSpPr>
            <p:nvPr/>
          </p:nvGrpSpPr>
          <p:grpSpPr bwMode="auto">
            <a:xfrm>
              <a:off x="12552504" y="4951179"/>
              <a:ext cx="986752" cy="182532"/>
              <a:chOff x="5893" y="3158"/>
              <a:chExt cx="466" cy="115"/>
            </a:xfrm>
          </p:grpSpPr>
          <p:sp>
            <p:nvSpPr>
              <p:cNvPr id="51" name="Rectangle 49">
                <a:extLst>
                  <a:ext uri="{FF2B5EF4-FFF2-40B4-BE49-F238E27FC236}">
                    <a16:creationId xmlns:a16="http://schemas.microsoft.com/office/drawing/2014/main" id="{3A0A4AC8-171B-3E49-A644-F47B5969E32F}"/>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2" name="Rectangle 50">
                <a:extLst>
                  <a:ext uri="{FF2B5EF4-FFF2-40B4-BE49-F238E27FC236}">
                    <a16:creationId xmlns:a16="http://schemas.microsoft.com/office/drawing/2014/main" id="{1B268DC4-FD2C-D141-BBA4-3BE35F658A33}"/>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51">
                <a:extLst>
                  <a:ext uri="{FF2B5EF4-FFF2-40B4-BE49-F238E27FC236}">
                    <a16:creationId xmlns:a16="http://schemas.microsoft.com/office/drawing/2014/main" id="{07980EB2-A6E5-594E-9970-70D98AD88459}"/>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52">
                <a:extLst>
                  <a:ext uri="{FF2B5EF4-FFF2-40B4-BE49-F238E27FC236}">
                    <a16:creationId xmlns:a16="http://schemas.microsoft.com/office/drawing/2014/main" id="{1BE35F9F-DB1B-2043-9520-4EF858CC6E8A}"/>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53">
              <a:extLst>
                <a:ext uri="{FF2B5EF4-FFF2-40B4-BE49-F238E27FC236}">
                  <a16:creationId xmlns:a16="http://schemas.microsoft.com/office/drawing/2014/main" id="{4823545C-798A-6542-BB3C-C0BF810FA0B6}"/>
                </a:ext>
              </a:extLst>
            </p:cNvPr>
            <p:cNvGrpSpPr>
              <a:grpSpLocks/>
            </p:cNvGrpSpPr>
            <p:nvPr/>
          </p:nvGrpSpPr>
          <p:grpSpPr bwMode="auto">
            <a:xfrm>
              <a:off x="12552504" y="5311482"/>
              <a:ext cx="986752" cy="182532"/>
              <a:chOff x="5893" y="3385"/>
              <a:chExt cx="466" cy="115"/>
            </a:xfrm>
          </p:grpSpPr>
          <p:sp>
            <p:nvSpPr>
              <p:cNvPr id="47" name="Rectangle 54">
                <a:extLst>
                  <a:ext uri="{FF2B5EF4-FFF2-40B4-BE49-F238E27FC236}">
                    <a16:creationId xmlns:a16="http://schemas.microsoft.com/office/drawing/2014/main" id="{290EEB78-501D-6449-BDE5-919C25BC72A6}"/>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8" name="Rectangle 55">
                <a:extLst>
                  <a:ext uri="{FF2B5EF4-FFF2-40B4-BE49-F238E27FC236}">
                    <a16:creationId xmlns:a16="http://schemas.microsoft.com/office/drawing/2014/main" id="{BA89D749-719F-0443-BA3E-46E583480951}"/>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6">
                <a:extLst>
                  <a:ext uri="{FF2B5EF4-FFF2-40B4-BE49-F238E27FC236}">
                    <a16:creationId xmlns:a16="http://schemas.microsoft.com/office/drawing/2014/main" id="{35E598F0-CA20-B14D-83D1-9E589F45DFAA}"/>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7">
                <a:extLst>
                  <a:ext uri="{FF2B5EF4-FFF2-40B4-BE49-F238E27FC236}">
                    <a16:creationId xmlns:a16="http://schemas.microsoft.com/office/drawing/2014/main" id="{77F1BE84-112F-894B-ADCE-96902DB88D05}"/>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58">
              <a:extLst>
                <a:ext uri="{FF2B5EF4-FFF2-40B4-BE49-F238E27FC236}">
                  <a16:creationId xmlns:a16="http://schemas.microsoft.com/office/drawing/2014/main" id="{66DC0D8F-F34A-6A4C-B199-F26232921171}"/>
                </a:ext>
              </a:extLst>
            </p:cNvPr>
            <p:cNvGrpSpPr>
              <a:grpSpLocks/>
            </p:cNvGrpSpPr>
            <p:nvPr/>
          </p:nvGrpSpPr>
          <p:grpSpPr bwMode="auto">
            <a:xfrm>
              <a:off x="12552504" y="5527346"/>
              <a:ext cx="986752" cy="182532"/>
              <a:chOff x="5893" y="3521"/>
              <a:chExt cx="466" cy="115"/>
            </a:xfrm>
          </p:grpSpPr>
          <p:sp>
            <p:nvSpPr>
              <p:cNvPr id="43" name="Rectangle 59">
                <a:extLst>
                  <a:ext uri="{FF2B5EF4-FFF2-40B4-BE49-F238E27FC236}">
                    <a16:creationId xmlns:a16="http://schemas.microsoft.com/office/drawing/2014/main" id="{CEFF4B89-757A-734B-9E48-EDBF09A15FF5}"/>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4" name="Rectangle 60">
                <a:extLst>
                  <a:ext uri="{FF2B5EF4-FFF2-40B4-BE49-F238E27FC236}">
                    <a16:creationId xmlns:a16="http://schemas.microsoft.com/office/drawing/2014/main" id="{A86470B6-3FF2-BB43-A0FF-24683492840A}"/>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61">
                <a:extLst>
                  <a:ext uri="{FF2B5EF4-FFF2-40B4-BE49-F238E27FC236}">
                    <a16:creationId xmlns:a16="http://schemas.microsoft.com/office/drawing/2014/main" id="{78065FA0-C09E-F946-BD70-9BD0F6651D81}"/>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62">
                <a:extLst>
                  <a:ext uri="{FF2B5EF4-FFF2-40B4-BE49-F238E27FC236}">
                    <a16:creationId xmlns:a16="http://schemas.microsoft.com/office/drawing/2014/main" id="{5A4E9EBA-3AA7-C844-8A86-D54CBFA09A60}"/>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63">
              <a:extLst>
                <a:ext uri="{FF2B5EF4-FFF2-40B4-BE49-F238E27FC236}">
                  <a16:creationId xmlns:a16="http://schemas.microsoft.com/office/drawing/2014/main" id="{53BD6958-0F63-EC42-9B25-255D536CB4E2}"/>
                </a:ext>
              </a:extLst>
            </p:cNvPr>
            <p:cNvGrpSpPr>
              <a:grpSpLocks/>
            </p:cNvGrpSpPr>
            <p:nvPr/>
          </p:nvGrpSpPr>
          <p:grpSpPr bwMode="auto">
            <a:xfrm>
              <a:off x="12552504" y="5743210"/>
              <a:ext cx="986752" cy="182532"/>
              <a:chOff x="5893" y="3657"/>
              <a:chExt cx="466" cy="115"/>
            </a:xfrm>
          </p:grpSpPr>
          <p:sp>
            <p:nvSpPr>
              <p:cNvPr id="39" name="Rectangle 64">
                <a:extLst>
                  <a:ext uri="{FF2B5EF4-FFF2-40B4-BE49-F238E27FC236}">
                    <a16:creationId xmlns:a16="http://schemas.microsoft.com/office/drawing/2014/main" id="{014E0DB4-2157-1741-8B3C-4D60FE00F28A}"/>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0" name="Rectangle 65">
                <a:extLst>
                  <a:ext uri="{FF2B5EF4-FFF2-40B4-BE49-F238E27FC236}">
                    <a16:creationId xmlns:a16="http://schemas.microsoft.com/office/drawing/2014/main" id="{F2134725-6CDE-8E44-B6FE-84B4170796CC}"/>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6">
                <a:extLst>
                  <a:ext uri="{FF2B5EF4-FFF2-40B4-BE49-F238E27FC236}">
                    <a16:creationId xmlns:a16="http://schemas.microsoft.com/office/drawing/2014/main" id="{7B152D95-53AB-1446-8963-4F690D0B4DD7}"/>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7">
                <a:extLst>
                  <a:ext uri="{FF2B5EF4-FFF2-40B4-BE49-F238E27FC236}">
                    <a16:creationId xmlns:a16="http://schemas.microsoft.com/office/drawing/2014/main" id="{501AC583-7D2F-4E47-805E-A70E2CF2C74B}"/>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4" name="Group 68">
              <a:extLst>
                <a:ext uri="{FF2B5EF4-FFF2-40B4-BE49-F238E27FC236}">
                  <a16:creationId xmlns:a16="http://schemas.microsoft.com/office/drawing/2014/main" id="{D5FD12C7-5303-CE46-863E-E4BA220910A0}"/>
                </a:ext>
              </a:extLst>
            </p:cNvPr>
            <p:cNvGrpSpPr>
              <a:grpSpLocks/>
            </p:cNvGrpSpPr>
            <p:nvPr/>
          </p:nvGrpSpPr>
          <p:grpSpPr bwMode="auto">
            <a:xfrm>
              <a:off x="12552504" y="6103513"/>
              <a:ext cx="986752" cy="182532"/>
              <a:chOff x="5893" y="3884"/>
              <a:chExt cx="466" cy="115"/>
            </a:xfrm>
          </p:grpSpPr>
          <p:sp>
            <p:nvSpPr>
              <p:cNvPr id="35" name="Rectangle 69">
                <a:extLst>
                  <a:ext uri="{FF2B5EF4-FFF2-40B4-BE49-F238E27FC236}">
                    <a16:creationId xmlns:a16="http://schemas.microsoft.com/office/drawing/2014/main" id="{752B8E1E-F1FA-6246-B1E2-9C6A76F473EB}"/>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6" name="Rectangle 70">
                <a:extLst>
                  <a:ext uri="{FF2B5EF4-FFF2-40B4-BE49-F238E27FC236}">
                    <a16:creationId xmlns:a16="http://schemas.microsoft.com/office/drawing/2014/main" id="{104731CA-2266-3A44-9795-1845012CDE50}"/>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71">
                <a:extLst>
                  <a:ext uri="{FF2B5EF4-FFF2-40B4-BE49-F238E27FC236}">
                    <a16:creationId xmlns:a16="http://schemas.microsoft.com/office/drawing/2014/main" id="{E848CB10-70CB-CF43-90F7-F595FCB7B5D1}"/>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72">
                <a:extLst>
                  <a:ext uri="{FF2B5EF4-FFF2-40B4-BE49-F238E27FC236}">
                    <a16:creationId xmlns:a16="http://schemas.microsoft.com/office/drawing/2014/main" id="{6645FE51-27F5-B248-BE72-49BDC5BB5570}"/>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5" name="Group 73">
              <a:extLst>
                <a:ext uri="{FF2B5EF4-FFF2-40B4-BE49-F238E27FC236}">
                  <a16:creationId xmlns:a16="http://schemas.microsoft.com/office/drawing/2014/main" id="{C4AF28F0-D2D6-F14D-B230-C6C34D67222D}"/>
                </a:ext>
              </a:extLst>
            </p:cNvPr>
            <p:cNvGrpSpPr>
              <a:grpSpLocks/>
            </p:cNvGrpSpPr>
            <p:nvPr/>
          </p:nvGrpSpPr>
          <p:grpSpPr bwMode="auto">
            <a:xfrm>
              <a:off x="12552504" y="6328901"/>
              <a:ext cx="986752" cy="182532"/>
              <a:chOff x="5893" y="4026"/>
              <a:chExt cx="466" cy="115"/>
            </a:xfrm>
          </p:grpSpPr>
          <p:sp>
            <p:nvSpPr>
              <p:cNvPr id="31" name="Rectangle 74">
                <a:extLst>
                  <a:ext uri="{FF2B5EF4-FFF2-40B4-BE49-F238E27FC236}">
                    <a16:creationId xmlns:a16="http://schemas.microsoft.com/office/drawing/2014/main" id="{56498193-3B70-7347-8991-3903693076BE}"/>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2" name="Rectangle 75">
                <a:extLst>
                  <a:ext uri="{FF2B5EF4-FFF2-40B4-BE49-F238E27FC236}">
                    <a16:creationId xmlns:a16="http://schemas.microsoft.com/office/drawing/2014/main" id="{78FD35E8-09A6-714A-BAF7-F9832E076060}"/>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6">
                <a:extLst>
                  <a:ext uri="{FF2B5EF4-FFF2-40B4-BE49-F238E27FC236}">
                    <a16:creationId xmlns:a16="http://schemas.microsoft.com/office/drawing/2014/main" id="{4CE4DCF4-6042-C841-9228-FAD129DAC19F}"/>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7">
                <a:extLst>
                  <a:ext uri="{FF2B5EF4-FFF2-40B4-BE49-F238E27FC236}">
                    <a16:creationId xmlns:a16="http://schemas.microsoft.com/office/drawing/2014/main" id="{43CB7E77-D2AD-B949-96C6-A0EE7618C968}"/>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6" name="Group 78">
              <a:extLst>
                <a:ext uri="{FF2B5EF4-FFF2-40B4-BE49-F238E27FC236}">
                  <a16:creationId xmlns:a16="http://schemas.microsoft.com/office/drawing/2014/main" id="{8171FCA2-A2FC-5148-BE04-F1B1D5574832}"/>
                </a:ext>
              </a:extLst>
            </p:cNvPr>
            <p:cNvGrpSpPr>
              <a:grpSpLocks/>
            </p:cNvGrpSpPr>
            <p:nvPr/>
          </p:nvGrpSpPr>
          <p:grpSpPr bwMode="auto">
            <a:xfrm>
              <a:off x="12552504" y="6552703"/>
              <a:ext cx="986752" cy="182532"/>
              <a:chOff x="5893" y="4167"/>
              <a:chExt cx="466" cy="115"/>
            </a:xfrm>
          </p:grpSpPr>
          <p:sp>
            <p:nvSpPr>
              <p:cNvPr id="27" name="Rectangle 79">
                <a:extLst>
                  <a:ext uri="{FF2B5EF4-FFF2-40B4-BE49-F238E27FC236}">
                    <a16:creationId xmlns:a16="http://schemas.microsoft.com/office/drawing/2014/main" id="{BDFE6B5E-28A5-1841-9B7A-60D3BFEADB39}"/>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8" name="Rectangle 80">
                <a:extLst>
                  <a:ext uri="{FF2B5EF4-FFF2-40B4-BE49-F238E27FC236}">
                    <a16:creationId xmlns:a16="http://schemas.microsoft.com/office/drawing/2014/main" id="{8B212038-05CE-D340-81F3-474863485609}"/>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81">
                <a:extLst>
                  <a:ext uri="{FF2B5EF4-FFF2-40B4-BE49-F238E27FC236}">
                    <a16:creationId xmlns:a16="http://schemas.microsoft.com/office/drawing/2014/main" id="{C439AEEB-9DFA-9640-8B30-6322301EF442}"/>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82">
                <a:extLst>
                  <a:ext uri="{FF2B5EF4-FFF2-40B4-BE49-F238E27FC236}">
                    <a16:creationId xmlns:a16="http://schemas.microsoft.com/office/drawing/2014/main" id="{AD11A216-A03A-C042-A782-43EC94D9FBE6}"/>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9" name="Rectangle 83">
            <a:extLst>
              <a:ext uri="{FF2B5EF4-FFF2-40B4-BE49-F238E27FC236}">
                <a16:creationId xmlns:a16="http://schemas.microsoft.com/office/drawing/2014/main" id="{3D0F0BF1-B66F-6949-972A-F9A738440879}"/>
              </a:ext>
            </a:extLst>
          </p:cNvPr>
          <p:cNvSpPr>
            <a:spLocks noChangeArrowheads="1"/>
          </p:cNvSpPr>
          <p:nvPr userDrawn="1"/>
        </p:nvSpPr>
        <p:spPr bwMode="auto">
          <a:xfrm>
            <a:off x="12493155" y="1339384"/>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80" name="Rectangle 84">
            <a:extLst>
              <a:ext uri="{FF2B5EF4-FFF2-40B4-BE49-F238E27FC236}">
                <a16:creationId xmlns:a16="http://schemas.microsoft.com/office/drawing/2014/main" id="{16D311E9-0B5E-5149-BD0E-7C502CD6B265}"/>
              </a:ext>
            </a:extLst>
          </p:cNvPr>
          <p:cNvSpPr>
            <a:spLocks noChangeArrowheads="1"/>
          </p:cNvSpPr>
          <p:nvPr userDrawn="1"/>
        </p:nvSpPr>
        <p:spPr bwMode="auto">
          <a:xfrm>
            <a:off x="12493155" y="5884"/>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
        <p:nvSpPr>
          <p:cNvPr id="81" name="TextBox 2">
            <a:extLst>
              <a:ext uri="{FF2B5EF4-FFF2-40B4-BE49-F238E27FC236}">
                <a16:creationId xmlns:a16="http://schemas.microsoft.com/office/drawing/2014/main" id="{A889820E-F4CC-AC5B-9669-79FCD2076373}"/>
              </a:ext>
            </a:extLst>
          </p:cNvPr>
          <p:cNvSpPr txBox="1"/>
          <p:nvPr userDrawn="1"/>
        </p:nvSpPr>
        <p:spPr>
          <a:xfrm>
            <a:off x="543605" y="6449875"/>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tx1"/>
                </a:solidFill>
                <a:latin typeface="Futura-Medium" panose="020B0602020204020303" pitchFamily="34" charset="-79"/>
                <a:ea typeface="微软雅黑" panose="020B0503020204020204" pitchFamily="34" charset="-122"/>
                <a:cs typeface="Futura-Medium" panose="020B0602020204020303" pitchFamily="34" charset="-79"/>
              </a:rPr>
              <a:t>ZOMI</a:t>
            </a:r>
            <a:endParaRPr lang="en-US" sz="1200" dirty="0">
              <a:solidFill>
                <a:schemeClr val="tx1"/>
              </a:solidFill>
              <a:latin typeface="Futura-Medium" panose="020B0602020204020303" pitchFamily="34" charset="-79"/>
              <a:ea typeface="微软雅黑" panose="020B0503020204020204" pitchFamily="34" charset="-122"/>
              <a:cs typeface="Futura-Medium" panose="020B0602020204020303" pitchFamily="34" charset="-79"/>
            </a:endParaRPr>
          </a:p>
        </p:txBody>
      </p:sp>
      <p:sp>
        <p:nvSpPr>
          <p:cNvPr id="82" name="TextBox 3">
            <a:extLst>
              <a:ext uri="{FF2B5EF4-FFF2-40B4-BE49-F238E27FC236}">
                <a16:creationId xmlns:a16="http://schemas.microsoft.com/office/drawing/2014/main" id="{6ED18A3F-5D6E-8C14-CCE2-48DD7047557B}"/>
              </a:ext>
            </a:extLst>
          </p:cNvPr>
          <p:cNvSpPr txBox="1"/>
          <p:nvPr userDrawn="1"/>
        </p:nvSpPr>
        <p:spPr>
          <a:xfrm>
            <a:off x="8358978" y="6505275"/>
            <a:ext cx="499730" cy="184666"/>
          </a:xfrm>
          <a:prstGeom prst="rect">
            <a:avLst/>
          </a:prstGeom>
          <a:noFill/>
        </p:spPr>
        <p:txBody>
          <a:bodyPr wrap="square" lIns="0" tIns="0" rIns="0" bIns="0" rtlCol="0">
            <a:spAutoFit/>
          </a:bodyPr>
          <a:lstStyle/>
          <a:p>
            <a:pPr algn="ctr" defTabSz="890204" fontAlgn="auto">
              <a:spcBef>
                <a:spcPts val="0"/>
              </a:spcBef>
              <a:spcAft>
                <a:spcPts val="0"/>
              </a:spcAft>
              <a:defRPr/>
            </a:pPr>
            <a:fld id="{C3837181-38C6-AD4F-B8BA-B444770388BB}" type="slidenum">
              <a:rPr lang="en-US" sz="1200" smtClean="0">
                <a:solidFill>
                  <a:srgbClr val="1D1D1B"/>
                </a:solidFill>
                <a:latin typeface="Arial" panose="020B0604020202020204" pitchFamily="34" charset="0"/>
                <a:ea typeface="华文细黑" pitchFamily="2" charset="-122"/>
                <a:cs typeface="Arial" panose="020B0604020202020204" pitchFamily="34" charset="0"/>
              </a:rPr>
              <a:pPr algn="ctr" defTabSz="890204" fontAlgn="auto">
                <a:spcBef>
                  <a:spcPts val="0"/>
                </a:spcBef>
                <a:spcAft>
                  <a:spcPts val="0"/>
                </a:spcAft>
                <a:defRPr/>
              </a:pPr>
              <a:t>‹#›</a:t>
            </a:fld>
            <a:endParaRPr lang="en-US" sz="1200" dirty="0">
              <a:solidFill>
                <a:srgbClr val="1D1D1B"/>
              </a:solidFill>
              <a:latin typeface="Arial" panose="020B0604020202020204" pitchFamily="34" charset="0"/>
              <a:ea typeface="华文细黑" pitchFamily="2" charset="-122"/>
              <a:cs typeface="Arial" panose="020B0604020202020204" pitchFamily="34" charset="0"/>
            </a:endParaRPr>
          </a:p>
        </p:txBody>
      </p:sp>
      <p:pic>
        <p:nvPicPr>
          <p:cNvPr id="83" name="图片 82">
            <a:extLst>
              <a:ext uri="{FF2B5EF4-FFF2-40B4-BE49-F238E27FC236}">
                <a16:creationId xmlns:a16="http://schemas.microsoft.com/office/drawing/2014/main" id="{4FE289D2-5824-FA98-93EC-11278F58E315}"/>
              </a:ext>
            </a:extLst>
          </p:cNvPr>
          <p:cNvPicPr>
            <a:picLocks noChangeAspect="1"/>
          </p:cNvPicPr>
          <p:nvPr userDrawn="1"/>
        </p:nvPicPr>
        <p:blipFill>
          <a:blip r:embed="rId6" cstate="print">
            <a:alphaModFix amt="70000"/>
            <a:extLst>
              <a:ext uri="{28A0092B-C50C-407E-A947-70E740481C1C}">
                <a14:useLocalDpi xmlns:a14="http://schemas.microsoft.com/office/drawing/2010/main"/>
              </a:ext>
            </a:extLst>
          </a:blip>
          <a:stretch>
            <a:fillRect/>
          </a:stretch>
        </p:blipFill>
        <p:spPr>
          <a:xfrm>
            <a:off x="266621" y="6471608"/>
            <a:ext cx="252000" cy="252000"/>
          </a:xfrm>
          <a:prstGeom prst="ellipse">
            <a:avLst/>
          </a:prstGeom>
          <a:ln w="28575" cap="rnd">
            <a:solidFill>
              <a:schemeClr val="bg1"/>
            </a:solidFill>
            <a:prstDash val="solid"/>
          </a:ln>
          <a:effectLst/>
        </p:spPr>
      </p:pic>
      <p:sp>
        <p:nvSpPr>
          <p:cNvPr id="84" name="TextBox 2">
            <a:extLst>
              <a:ext uri="{FF2B5EF4-FFF2-40B4-BE49-F238E27FC236}">
                <a16:creationId xmlns:a16="http://schemas.microsoft.com/office/drawing/2014/main" id="{F5B0A06F-8FA9-A4D1-3C6E-01790866E6A9}"/>
              </a:ext>
            </a:extLst>
          </p:cNvPr>
          <p:cNvSpPr txBox="1"/>
          <p:nvPr userDrawn="1"/>
        </p:nvSpPr>
        <p:spPr>
          <a:xfrm>
            <a:off x="8830447" y="6458435"/>
            <a:ext cx="3237243" cy="278346"/>
          </a:xfrm>
          <a:prstGeom prst="rect">
            <a:avLst/>
          </a:prstGeom>
          <a:noFill/>
        </p:spPr>
        <p:txBody>
          <a:bodyPr wrap="square" rtlCol="0">
            <a:spAutoFit/>
          </a:bodyPr>
          <a:lstStyle/>
          <a:p>
            <a:pPr algn="r">
              <a:lnSpc>
                <a:spcPct val="120000"/>
              </a:lnSpc>
              <a:spcBef>
                <a:spcPct val="20000"/>
              </a:spcBef>
              <a:buClr>
                <a:srgbClr val="1D1D1A"/>
              </a:buClr>
              <a:buSzPct val="50000"/>
              <a:buFont typeface="Wingdings" pitchFamily="2" charset="2"/>
              <a:buNone/>
            </a:pPr>
            <a:r>
              <a:rPr lang="en-US" altLang="zh-CN" sz="1100" dirty="0">
                <a:solidFill>
                  <a:srgbClr val="374154"/>
                </a:solidFill>
                <a:latin typeface="Gill Sans MT" panose="020B0502020104020203" pitchFamily="34" charset="0"/>
                <a:ea typeface="+mj-ea"/>
                <a:cs typeface="Futura-Medium" panose="020B0602020204020303" pitchFamily="34" charset="-79"/>
              </a:rPr>
              <a:t>GitHub</a:t>
            </a:r>
            <a:r>
              <a:rPr lang="zh-CN" altLang="en-US" sz="1100" dirty="0">
                <a:solidFill>
                  <a:srgbClr val="374154"/>
                </a:solidFill>
                <a:latin typeface="Gill Sans MT" panose="020B0502020104020203" pitchFamily="34" charset="0"/>
                <a:ea typeface="+mj-ea"/>
                <a:cs typeface="Futura-Medium" panose="020B0602020204020303" pitchFamily="34" charset="-79"/>
              </a:rPr>
              <a:t> </a:t>
            </a:r>
            <a:r>
              <a:rPr lang="en-US" altLang="zh-CN" sz="1100" dirty="0">
                <a:solidFill>
                  <a:srgbClr val="C7000B"/>
                </a:solidFill>
                <a:latin typeface="Gill Sans MT" panose="020B0502020104020203" pitchFamily="34" charset="0"/>
                <a:ea typeface="+mj-ea"/>
                <a:cs typeface="Futura-Medium" panose="020B0602020204020303" pitchFamily="34" charset="-79"/>
              </a:rPr>
              <a:t>https://</a:t>
            </a:r>
            <a:r>
              <a:rPr lang="en-US" altLang="zh-CN" sz="1100" dirty="0" err="1">
                <a:solidFill>
                  <a:srgbClr val="C7000B"/>
                </a:solidFill>
                <a:latin typeface="Gill Sans MT" panose="020B0502020104020203" pitchFamily="34" charset="0"/>
                <a:ea typeface="+mj-ea"/>
                <a:cs typeface="Futura-Medium" panose="020B0602020204020303" pitchFamily="34" charset="-79"/>
              </a:rPr>
              <a:t>github.com</a:t>
            </a:r>
            <a:r>
              <a:rPr lang="en-US" altLang="zh-CN" sz="1100" dirty="0">
                <a:solidFill>
                  <a:srgbClr val="C7000B"/>
                </a:solidFill>
                <a:latin typeface="Gill Sans MT" panose="020B0502020104020203" pitchFamily="34" charset="0"/>
                <a:ea typeface="+mj-ea"/>
                <a:cs typeface="Futura-Medium" panose="020B0602020204020303" pitchFamily="34" charset="-79"/>
              </a:rPr>
              <a:t>/chenzomi12/</a:t>
            </a:r>
            <a:r>
              <a:rPr lang="en-US" altLang="zh-CN" sz="1100" dirty="0" err="1">
                <a:solidFill>
                  <a:srgbClr val="C7000B"/>
                </a:solidFill>
                <a:latin typeface="Gill Sans MT" panose="020B0502020104020203" pitchFamily="34" charset="0"/>
                <a:ea typeface="+mj-ea"/>
                <a:cs typeface="Futura-Medium" panose="020B0602020204020303" pitchFamily="34" charset="-79"/>
              </a:rPr>
              <a:t>AIInfra</a:t>
            </a:r>
            <a:endParaRPr lang="en-US" sz="1100" dirty="0">
              <a:solidFill>
                <a:srgbClr val="C00000"/>
              </a:solidFill>
              <a:latin typeface="Gill Sans MT" panose="020B0502020104020203" pitchFamily="34" charset="0"/>
              <a:ea typeface="+mj-ea"/>
              <a:cs typeface="Futura-Medium" panose="020B0602020204020303" pitchFamily="34" charset="-79"/>
            </a:endParaRPr>
          </a:p>
        </p:txBody>
      </p:sp>
    </p:spTree>
    <p:extLst>
      <p:ext uri="{BB962C8B-B14F-4D97-AF65-F5344CB8AC3E}">
        <p14:creationId xmlns:p14="http://schemas.microsoft.com/office/powerpoint/2010/main" val="1423272734"/>
      </p:ext>
    </p:extLst>
  </p:cSld>
  <p:clrMap bg1="lt1" tx1="dk1" bg2="lt2" tx2="dk2" accent1="accent1" accent2="accent2" accent3="accent3" accent4="accent4" accent5="accent5" accent6="accent6" hlink="hlink" folHlink="folHlink"/>
  <p:sldLayoutIdLst>
    <p:sldLayoutId id="2147483906" r:id="rId1"/>
    <p:sldLayoutId id="2147483963" r:id="rId2"/>
    <p:sldLayoutId id="2147483964" r:id="rId3"/>
    <p:sldLayoutId id="2147483981" r:id="rId4"/>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ctr" defTabSz="1219200" rtl="0" eaLnBrk="1" latinLnBrk="0" hangingPunct="1">
        <a:spcBef>
          <a:spcPct val="0"/>
        </a:spcBef>
        <a:buNone/>
        <a:defRPr sz="5899" kern="1200">
          <a:solidFill>
            <a:schemeClr val="tx1"/>
          </a:solidFill>
          <a:latin typeface="+mj-lt"/>
          <a:ea typeface="+mj-ea"/>
          <a:cs typeface="+mj-cs"/>
        </a:defRPr>
      </a:lvl1pPr>
    </p:titleStyle>
    <p:bodyStyle>
      <a:lvl1pPr marL="457200" indent="-457200" algn="l" defTabSz="1219200" rtl="0" eaLnBrk="1" latinLnBrk="0" hangingPunct="1">
        <a:spcBef>
          <a:spcPct val="20000"/>
        </a:spcBef>
        <a:buFont typeface="Arial" pitchFamily="34" charset="0"/>
        <a:buChar char="•"/>
        <a:defRPr sz="4299" kern="1200">
          <a:solidFill>
            <a:schemeClr val="tx1"/>
          </a:solidFill>
          <a:latin typeface="+mn-lt"/>
          <a:ea typeface="+mn-ea"/>
          <a:cs typeface="+mn-cs"/>
        </a:defRPr>
      </a:lvl1pPr>
      <a:lvl2pPr marL="990600" indent="-381000" algn="l" defTabSz="1219200" rtl="0" eaLnBrk="1" latinLnBrk="0" hangingPunct="1">
        <a:spcBef>
          <a:spcPct val="20000"/>
        </a:spcBef>
        <a:buFont typeface="Arial" pitchFamily="34" charset="0"/>
        <a:buChar char="–"/>
        <a:defRPr sz="3699" kern="1200">
          <a:solidFill>
            <a:schemeClr val="tx1"/>
          </a:solidFill>
          <a:latin typeface="+mn-lt"/>
          <a:ea typeface="+mn-ea"/>
          <a:cs typeface="+mn-cs"/>
        </a:defRPr>
      </a:lvl2pPr>
      <a:lvl3pPr marL="1524000" indent="-304800" algn="l" defTabSz="1219200" rtl="0" eaLnBrk="1" latinLnBrk="0" hangingPunct="1">
        <a:spcBef>
          <a:spcPct val="20000"/>
        </a:spcBef>
        <a:buFont typeface="Arial" pitchFamily="34" charset="0"/>
        <a:buChar char="•"/>
        <a:defRPr sz="3199" kern="1200">
          <a:solidFill>
            <a:schemeClr val="tx1"/>
          </a:solidFill>
          <a:latin typeface="+mn-lt"/>
          <a:ea typeface="+mn-ea"/>
          <a:cs typeface="+mn-cs"/>
        </a:defRPr>
      </a:lvl3pPr>
      <a:lvl4pPr marL="2133600"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4pPr>
      <a:lvl5pPr marL="2743200"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5pPr>
      <a:lvl6pPr marL="3352800"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2399"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71999"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81599"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9pPr>
    </p:bodyStyle>
    <p:other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199" algn="l" defTabSz="1219200" rtl="0" eaLnBrk="1" latinLnBrk="0" hangingPunct="1">
        <a:defRPr sz="2400" kern="1200">
          <a:solidFill>
            <a:schemeClr val="tx1"/>
          </a:solidFill>
          <a:latin typeface="+mn-lt"/>
          <a:ea typeface="+mn-ea"/>
          <a:cs typeface="+mn-cs"/>
        </a:defRPr>
      </a:lvl8pPr>
      <a:lvl9pPr marL="4876799" algn="l" defTabSz="1219200" rtl="0" eaLnBrk="1" latinLnBrk="0" hangingPunct="1">
        <a:defRPr sz="2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5" name="Rectangle 15">
            <a:extLst>
              <a:ext uri="{FF2B5EF4-FFF2-40B4-BE49-F238E27FC236}">
                <a16:creationId xmlns:a16="http://schemas.microsoft.com/office/drawing/2014/main" id="{3355B0D4-6846-924B-AA9C-99607253013E}"/>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6" name="组合 5">
            <a:extLst>
              <a:ext uri="{FF2B5EF4-FFF2-40B4-BE49-F238E27FC236}">
                <a16:creationId xmlns:a16="http://schemas.microsoft.com/office/drawing/2014/main" id="{9871FFDD-6432-E240-A6DA-1B216C356679}"/>
              </a:ext>
            </a:extLst>
          </p:cNvPr>
          <p:cNvGrpSpPr/>
          <p:nvPr userDrawn="1"/>
        </p:nvGrpSpPr>
        <p:grpSpPr>
          <a:xfrm>
            <a:off x="12438524" y="3358802"/>
            <a:ext cx="1214711" cy="3499198"/>
            <a:chOff x="12438524" y="3358802"/>
            <a:chExt cx="1214711" cy="3499198"/>
          </a:xfrm>
        </p:grpSpPr>
        <p:sp>
          <p:nvSpPr>
            <p:cNvPr id="7" name="矩形 6">
              <a:extLst>
                <a:ext uri="{FF2B5EF4-FFF2-40B4-BE49-F238E27FC236}">
                  <a16:creationId xmlns:a16="http://schemas.microsoft.com/office/drawing/2014/main" id="{A32762DD-A13D-5445-9685-41B4DCE168AB}"/>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1" name="Group 18">
              <a:extLst>
                <a:ext uri="{FF2B5EF4-FFF2-40B4-BE49-F238E27FC236}">
                  <a16:creationId xmlns:a16="http://schemas.microsoft.com/office/drawing/2014/main" id="{4AEA648F-58C8-1047-A1AF-A32C632845BA}"/>
                </a:ext>
              </a:extLst>
            </p:cNvPr>
            <p:cNvGrpSpPr>
              <a:grpSpLocks/>
            </p:cNvGrpSpPr>
            <p:nvPr/>
          </p:nvGrpSpPr>
          <p:grpSpPr bwMode="auto">
            <a:xfrm>
              <a:off x="12552504" y="3727418"/>
              <a:ext cx="986752" cy="182532"/>
              <a:chOff x="5893" y="2387"/>
              <a:chExt cx="466" cy="115"/>
            </a:xfrm>
          </p:grpSpPr>
          <p:sp>
            <p:nvSpPr>
              <p:cNvPr id="72" name="Rectangle 19">
                <a:extLst>
                  <a:ext uri="{FF2B5EF4-FFF2-40B4-BE49-F238E27FC236}">
                    <a16:creationId xmlns:a16="http://schemas.microsoft.com/office/drawing/2014/main" id="{16DAECD4-EFBF-474C-9A0F-358CF912C309}"/>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0">
                <a:extLst>
                  <a:ext uri="{FF2B5EF4-FFF2-40B4-BE49-F238E27FC236}">
                    <a16:creationId xmlns:a16="http://schemas.microsoft.com/office/drawing/2014/main" id="{CDB54574-D1F2-7E4A-9FC2-1C7AD380EEB5}"/>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1">
                <a:extLst>
                  <a:ext uri="{FF2B5EF4-FFF2-40B4-BE49-F238E27FC236}">
                    <a16:creationId xmlns:a16="http://schemas.microsoft.com/office/drawing/2014/main" id="{1D9E17C3-90E4-7649-B27A-BA4C3C5C05B5}"/>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2">
                <a:extLst>
                  <a:ext uri="{FF2B5EF4-FFF2-40B4-BE49-F238E27FC236}">
                    <a16:creationId xmlns:a16="http://schemas.microsoft.com/office/drawing/2014/main" id="{1E0D0851-FABF-A24F-8902-CFC9EFE2B256}"/>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23">
              <a:extLst>
                <a:ext uri="{FF2B5EF4-FFF2-40B4-BE49-F238E27FC236}">
                  <a16:creationId xmlns:a16="http://schemas.microsoft.com/office/drawing/2014/main" id="{1F001566-E2EE-C748-B643-DC71C04B8296}"/>
                </a:ext>
              </a:extLst>
            </p:cNvPr>
            <p:cNvGrpSpPr>
              <a:grpSpLocks/>
            </p:cNvGrpSpPr>
            <p:nvPr/>
          </p:nvGrpSpPr>
          <p:grpSpPr bwMode="auto">
            <a:xfrm>
              <a:off x="12552504" y="3943282"/>
              <a:ext cx="986752" cy="182532"/>
              <a:chOff x="5893" y="2523"/>
              <a:chExt cx="466" cy="115"/>
            </a:xfrm>
          </p:grpSpPr>
          <p:sp>
            <p:nvSpPr>
              <p:cNvPr id="68" name="Rectangle 24">
                <a:extLst>
                  <a:ext uri="{FF2B5EF4-FFF2-40B4-BE49-F238E27FC236}">
                    <a16:creationId xmlns:a16="http://schemas.microsoft.com/office/drawing/2014/main" id="{410F3824-FCF7-F04E-A1AB-F4754391E48C}"/>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25">
                <a:extLst>
                  <a:ext uri="{FF2B5EF4-FFF2-40B4-BE49-F238E27FC236}">
                    <a16:creationId xmlns:a16="http://schemas.microsoft.com/office/drawing/2014/main" id="{98C45CA8-CF88-9E43-A2EB-FBAF0D6DA84E}"/>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26">
                <a:extLst>
                  <a:ext uri="{FF2B5EF4-FFF2-40B4-BE49-F238E27FC236}">
                    <a16:creationId xmlns:a16="http://schemas.microsoft.com/office/drawing/2014/main" id="{CF33E281-A40D-DA43-A313-57A13192C984}"/>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7">
                <a:extLst>
                  <a:ext uri="{FF2B5EF4-FFF2-40B4-BE49-F238E27FC236}">
                    <a16:creationId xmlns:a16="http://schemas.microsoft.com/office/drawing/2014/main" id="{7D2AEC8B-63C0-304C-A190-9CA72D7A0749}"/>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28">
              <a:extLst>
                <a:ext uri="{FF2B5EF4-FFF2-40B4-BE49-F238E27FC236}">
                  <a16:creationId xmlns:a16="http://schemas.microsoft.com/office/drawing/2014/main" id="{0C596433-8603-F24C-AEBC-D056413665F7}"/>
                </a:ext>
              </a:extLst>
            </p:cNvPr>
            <p:cNvGrpSpPr>
              <a:grpSpLocks/>
            </p:cNvGrpSpPr>
            <p:nvPr/>
          </p:nvGrpSpPr>
          <p:grpSpPr bwMode="auto">
            <a:xfrm>
              <a:off x="12552504" y="4159146"/>
              <a:ext cx="986752" cy="182532"/>
              <a:chOff x="5893" y="2659"/>
              <a:chExt cx="466" cy="115"/>
            </a:xfrm>
          </p:grpSpPr>
          <p:sp>
            <p:nvSpPr>
              <p:cNvPr id="64" name="Rectangle 29">
                <a:extLst>
                  <a:ext uri="{FF2B5EF4-FFF2-40B4-BE49-F238E27FC236}">
                    <a16:creationId xmlns:a16="http://schemas.microsoft.com/office/drawing/2014/main" id="{163DC086-4FD6-B949-B16E-D00693AAE447}"/>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0">
                <a:extLst>
                  <a:ext uri="{FF2B5EF4-FFF2-40B4-BE49-F238E27FC236}">
                    <a16:creationId xmlns:a16="http://schemas.microsoft.com/office/drawing/2014/main" id="{D4393B97-292F-F048-A775-5C8CC1D06D96}"/>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1">
                <a:extLst>
                  <a:ext uri="{FF2B5EF4-FFF2-40B4-BE49-F238E27FC236}">
                    <a16:creationId xmlns:a16="http://schemas.microsoft.com/office/drawing/2014/main" id="{F9ACC9AA-A151-BB47-B95E-BD1794FF118A}"/>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2">
                <a:extLst>
                  <a:ext uri="{FF2B5EF4-FFF2-40B4-BE49-F238E27FC236}">
                    <a16:creationId xmlns:a16="http://schemas.microsoft.com/office/drawing/2014/main" id="{BDBC2EEE-6947-6242-AA85-D27943ABF759}"/>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33">
              <a:extLst>
                <a:ext uri="{FF2B5EF4-FFF2-40B4-BE49-F238E27FC236}">
                  <a16:creationId xmlns:a16="http://schemas.microsoft.com/office/drawing/2014/main" id="{6CB4D485-15B4-7248-93DE-47357A9A3405}"/>
                </a:ext>
              </a:extLst>
            </p:cNvPr>
            <p:cNvGrpSpPr>
              <a:grpSpLocks/>
            </p:cNvGrpSpPr>
            <p:nvPr/>
          </p:nvGrpSpPr>
          <p:grpSpPr bwMode="auto">
            <a:xfrm>
              <a:off x="12552504" y="3511551"/>
              <a:ext cx="986752" cy="188882"/>
              <a:chOff x="5893" y="2251"/>
              <a:chExt cx="466" cy="119"/>
            </a:xfrm>
          </p:grpSpPr>
          <p:sp>
            <p:nvSpPr>
              <p:cNvPr id="60" name="Rectangle 34">
                <a:extLst>
                  <a:ext uri="{FF2B5EF4-FFF2-40B4-BE49-F238E27FC236}">
                    <a16:creationId xmlns:a16="http://schemas.microsoft.com/office/drawing/2014/main" id="{17E7BDFE-F5AE-2546-80F1-6D3A420E5909}"/>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35">
                <a:extLst>
                  <a:ext uri="{FF2B5EF4-FFF2-40B4-BE49-F238E27FC236}">
                    <a16:creationId xmlns:a16="http://schemas.microsoft.com/office/drawing/2014/main" id="{27CBD566-8C0A-0D43-838D-ACD3A1C4841E}"/>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36">
                <a:extLst>
                  <a:ext uri="{FF2B5EF4-FFF2-40B4-BE49-F238E27FC236}">
                    <a16:creationId xmlns:a16="http://schemas.microsoft.com/office/drawing/2014/main" id="{AD1533C6-7181-0B40-AA93-DF9FA720F836}"/>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7">
                <a:extLst>
                  <a:ext uri="{FF2B5EF4-FFF2-40B4-BE49-F238E27FC236}">
                    <a16:creationId xmlns:a16="http://schemas.microsoft.com/office/drawing/2014/main" id="{0AD3C1B9-C92D-BB46-B25C-33947C6406CE}"/>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38">
              <a:extLst>
                <a:ext uri="{FF2B5EF4-FFF2-40B4-BE49-F238E27FC236}">
                  <a16:creationId xmlns:a16="http://schemas.microsoft.com/office/drawing/2014/main" id="{4A756452-635E-CC4E-B0D8-F467590AD7A5}"/>
                </a:ext>
              </a:extLst>
            </p:cNvPr>
            <p:cNvGrpSpPr>
              <a:grpSpLocks/>
            </p:cNvGrpSpPr>
            <p:nvPr/>
          </p:nvGrpSpPr>
          <p:grpSpPr bwMode="auto">
            <a:xfrm>
              <a:off x="12552504" y="4519449"/>
              <a:ext cx="986752" cy="182532"/>
              <a:chOff x="5893" y="2886"/>
              <a:chExt cx="466" cy="115"/>
            </a:xfrm>
          </p:grpSpPr>
          <p:sp>
            <p:nvSpPr>
              <p:cNvPr id="56" name="Rectangle 39">
                <a:extLst>
                  <a:ext uri="{FF2B5EF4-FFF2-40B4-BE49-F238E27FC236}">
                    <a16:creationId xmlns:a16="http://schemas.microsoft.com/office/drawing/2014/main" id="{107637FE-00CE-A44F-A5EA-FA149E6AE9A7}"/>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0">
                <a:extLst>
                  <a:ext uri="{FF2B5EF4-FFF2-40B4-BE49-F238E27FC236}">
                    <a16:creationId xmlns:a16="http://schemas.microsoft.com/office/drawing/2014/main" id="{B82B564F-B2F3-BC41-B78F-9EC516DDDF6C}"/>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1">
                <a:extLst>
                  <a:ext uri="{FF2B5EF4-FFF2-40B4-BE49-F238E27FC236}">
                    <a16:creationId xmlns:a16="http://schemas.microsoft.com/office/drawing/2014/main" id="{470DDBB4-E781-4E45-9C2A-64EBBFFD4E8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2">
                <a:extLst>
                  <a:ext uri="{FF2B5EF4-FFF2-40B4-BE49-F238E27FC236}">
                    <a16:creationId xmlns:a16="http://schemas.microsoft.com/office/drawing/2014/main" id="{A7A4D643-CAD2-F54C-80D4-1C8C43B1B270}"/>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43">
              <a:extLst>
                <a:ext uri="{FF2B5EF4-FFF2-40B4-BE49-F238E27FC236}">
                  <a16:creationId xmlns:a16="http://schemas.microsoft.com/office/drawing/2014/main" id="{3A0837DC-29F2-4F46-9E11-29C20DB559B0}"/>
                </a:ext>
              </a:extLst>
            </p:cNvPr>
            <p:cNvGrpSpPr>
              <a:grpSpLocks/>
            </p:cNvGrpSpPr>
            <p:nvPr/>
          </p:nvGrpSpPr>
          <p:grpSpPr bwMode="auto">
            <a:xfrm>
              <a:off x="12552504" y="4735313"/>
              <a:ext cx="986752" cy="182532"/>
              <a:chOff x="5893" y="3022"/>
              <a:chExt cx="466" cy="115"/>
            </a:xfrm>
          </p:grpSpPr>
          <p:sp>
            <p:nvSpPr>
              <p:cNvPr id="52" name="Rectangle 44">
                <a:extLst>
                  <a:ext uri="{FF2B5EF4-FFF2-40B4-BE49-F238E27FC236}">
                    <a16:creationId xmlns:a16="http://schemas.microsoft.com/office/drawing/2014/main" id="{BE48E465-1B00-9D49-AC97-F6F7C2E8C5D8}"/>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45">
                <a:extLst>
                  <a:ext uri="{FF2B5EF4-FFF2-40B4-BE49-F238E27FC236}">
                    <a16:creationId xmlns:a16="http://schemas.microsoft.com/office/drawing/2014/main" id="{665052F5-ED4C-3D40-9364-F4472472FF9E}"/>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46">
                <a:extLst>
                  <a:ext uri="{FF2B5EF4-FFF2-40B4-BE49-F238E27FC236}">
                    <a16:creationId xmlns:a16="http://schemas.microsoft.com/office/drawing/2014/main" id="{E4DF1BCE-5122-3E4D-B4AC-67772AC8C7B2}"/>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7">
                <a:extLst>
                  <a:ext uri="{FF2B5EF4-FFF2-40B4-BE49-F238E27FC236}">
                    <a16:creationId xmlns:a16="http://schemas.microsoft.com/office/drawing/2014/main" id="{89E0A5A8-FB3E-4A45-B2D5-BDE5F4692BDF}"/>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48">
              <a:extLst>
                <a:ext uri="{FF2B5EF4-FFF2-40B4-BE49-F238E27FC236}">
                  <a16:creationId xmlns:a16="http://schemas.microsoft.com/office/drawing/2014/main" id="{70683C75-B226-3543-81B5-F2BD7AEC5457}"/>
                </a:ext>
              </a:extLst>
            </p:cNvPr>
            <p:cNvGrpSpPr>
              <a:grpSpLocks/>
            </p:cNvGrpSpPr>
            <p:nvPr/>
          </p:nvGrpSpPr>
          <p:grpSpPr bwMode="auto">
            <a:xfrm>
              <a:off x="12552504" y="4951179"/>
              <a:ext cx="986752" cy="182532"/>
              <a:chOff x="5893" y="3158"/>
              <a:chExt cx="466" cy="115"/>
            </a:xfrm>
          </p:grpSpPr>
          <p:sp>
            <p:nvSpPr>
              <p:cNvPr id="48" name="Rectangle 49">
                <a:extLst>
                  <a:ext uri="{FF2B5EF4-FFF2-40B4-BE49-F238E27FC236}">
                    <a16:creationId xmlns:a16="http://schemas.microsoft.com/office/drawing/2014/main" id="{7A428253-9AB8-4F42-86AC-56642765BD05}"/>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0">
                <a:extLst>
                  <a:ext uri="{FF2B5EF4-FFF2-40B4-BE49-F238E27FC236}">
                    <a16:creationId xmlns:a16="http://schemas.microsoft.com/office/drawing/2014/main" id="{1A5E5F46-FA51-0F40-AE49-8605572F5AF3}"/>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1">
                <a:extLst>
                  <a:ext uri="{FF2B5EF4-FFF2-40B4-BE49-F238E27FC236}">
                    <a16:creationId xmlns:a16="http://schemas.microsoft.com/office/drawing/2014/main" id="{D6EA7C46-8AD1-8C44-8050-33AA8DD7AD46}"/>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2">
                <a:extLst>
                  <a:ext uri="{FF2B5EF4-FFF2-40B4-BE49-F238E27FC236}">
                    <a16:creationId xmlns:a16="http://schemas.microsoft.com/office/drawing/2014/main" id="{ADD6BE2A-B5E4-2E48-B4DA-75B2FDCCA313}"/>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53">
              <a:extLst>
                <a:ext uri="{FF2B5EF4-FFF2-40B4-BE49-F238E27FC236}">
                  <a16:creationId xmlns:a16="http://schemas.microsoft.com/office/drawing/2014/main" id="{8165E06C-8754-814D-A59B-8FD0177B5380}"/>
                </a:ext>
              </a:extLst>
            </p:cNvPr>
            <p:cNvGrpSpPr>
              <a:grpSpLocks/>
            </p:cNvGrpSpPr>
            <p:nvPr/>
          </p:nvGrpSpPr>
          <p:grpSpPr bwMode="auto">
            <a:xfrm>
              <a:off x="12552504" y="5311482"/>
              <a:ext cx="986752" cy="182532"/>
              <a:chOff x="5893" y="3385"/>
              <a:chExt cx="466" cy="115"/>
            </a:xfrm>
          </p:grpSpPr>
          <p:sp>
            <p:nvSpPr>
              <p:cNvPr id="44" name="Rectangle 54">
                <a:extLst>
                  <a:ext uri="{FF2B5EF4-FFF2-40B4-BE49-F238E27FC236}">
                    <a16:creationId xmlns:a16="http://schemas.microsoft.com/office/drawing/2014/main" id="{9803523F-7203-F345-ADED-865DC350AC3B}"/>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5">
                <a:extLst>
                  <a:ext uri="{FF2B5EF4-FFF2-40B4-BE49-F238E27FC236}">
                    <a16:creationId xmlns:a16="http://schemas.microsoft.com/office/drawing/2014/main" id="{DA46AC96-797B-5941-8885-16C0CEFBFD28}"/>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6">
                <a:extLst>
                  <a:ext uri="{FF2B5EF4-FFF2-40B4-BE49-F238E27FC236}">
                    <a16:creationId xmlns:a16="http://schemas.microsoft.com/office/drawing/2014/main" id="{A348BED6-4B21-034F-BACA-ECC475C61C3B}"/>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7">
                <a:extLst>
                  <a:ext uri="{FF2B5EF4-FFF2-40B4-BE49-F238E27FC236}">
                    <a16:creationId xmlns:a16="http://schemas.microsoft.com/office/drawing/2014/main" id="{0C67BFA6-2774-854A-93D8-55B87B85F396}"/>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58">
              <a:extLst>
                <a:ext uri="{FF2B5EF4-FFF2-40B4-BE49-F238E27FC236}">
                  <a16:creationId xmlns:a16="http://schemas.microsoft.com/office/drawing/2014/main" id="{0E20F6F6-7237-674E-94CA-C1BBBB04529C}"/>
                </a:ext>
              </a:extLst>
            </p:cNvPr>
            <p:cNvGrpSpPr>
              <a:grpSpLocks/>
            </p:cNvGrpSpPr>
            <p:nvPr/>
          </p:nvGrpSpPr>
          <p:grpSpPr bwMode="auto">
            <a:xfrm>
              <a:off x="12552504" y="5527346"/>
              <a:ext cx="986752" cy="182532"/>
              <a:chOff x="5893" y="3521"/>
              <a:chExt cx="466" cy="115"/>
            </a:xfrm>
          </p:grpSpPr>
          <p:sp>
            <p:nvSpPr>
              <p:cNvPr id="40" name="Rectangle 59">
                <a:extLst>
                  <a:ext uri="{FF2B5EF4-FFF2-40B4-BE49-F238E27FC236}">
                    <a16:creationId xmlns:a16="http://schemas.microsoft.com/office/drawing/2014/main" id="{DBAE8399-A03A-6E44-9446-9070587EC606}"/>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0">
                <a:extLst>
                  <a:ext uri="{FF2B5EF4-FFF2-40B4-BE49-F238E27FC236}">
                    <a16:creationId xmlns:a16="http://schemas.microsoft.com/office/drawing/2014/main" id="{CA3809A9-271D-2F46-8955-F984C80FC172}"/>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1">
                <a:extLst>
                  <a:ext uri="{FF2B5EF4-FFF2-40B4-BE49-F238E27FC236}">
                    <a16:creationId xmlns:a16="http://schemas.microsoft.com/office/drawing/2014/main" id="{0D037D57-28BB-3648-B8EB-4250A34B073A}"/>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2">
                <a:extLst>
                  <a:ext uri="{FF2B5EF4-FFF2-40B4-BE49-F238E27FC236}">
                    <a16:creationId xmlns:a16="http://schemas.microsoft.com/office/drawing/2014/main" id="{DFD582BF-321F-364E-9D05-53350CD9230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63">
              <a:extLst>
                <a:ext uri="{FF2B5EF4-FFF2-40B4-BE49-F238E27FC236}">
                  <a16:creationId xmlns:a16="http://schemas.microsoft.com/office/drawing/2014/main" id="{E12726DB-7EE5-E243-9FB9-15A73CAED5A8}"/>
                </a:ext>
              </a:extLst>
            </p:cNvPr>
            <p:cNvGrpSpPr>
              <a:grpSpLocks/>
            </p:cNvGrpSpPr>
            <p:nvPr/>
          </p:nvGrpSpPr>
          <p:grpSpPr bwMode="auto">
            <a:xfrm>
              <a:off x="12552504" y="5743210"/>
              <a:ext cx="986752" cy="182532"/>
              <a:chOff x="5893" y="3657"/>
              <a:chExt cx="466" cy="115"/>
            </a:xfrm>
          </p:grpSpPr>
          <p:sp>
            <p:nvSpPr>
              <p:cNvPr id="36" name="Rectangle 64">
                <a:extLst>
                  <a:ext uri="{FF2B5EF4-FFF2-40B4-BE49-F238E27FC236}">
                    <a16:creationId xmlns:a16="http://schemas.microsoft.com/office/drawing/2014/main" id="{5C5D3987-D9C6-6F40-ABEB-4D0295D9840E}"/>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65">
                <a:extLst>
                  <a:ext uri="{FF2B5EF4-FFF2-40B4-BE49-F238E27FC236}">
                    <a16:creationId xmlns:a16="http://schemas.microsoft.com/office/drawing/2014/main" id="{173DC0C7-D94B-1E4D-B1A1-D008FE5AE0B5}"/>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66">
                <a:extLst>
                  <a:ext uri="{FF2B5EF4-FFF2-40B4-BE49-F238E27FC236}">
                    <a16:creationId xmlns:a16="http://schemas.microsoft.com/office/drawing/2014/main" id="{94849B1F-2909-C942-9B34-9C0D20D2C0CF}"/>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7">
                <a:extLst>
                  <a:ext uri="{FF2B5EF4-FFF2-40B4-BE49-F238E27FC236}">
                    <a16:creationId xmlns:a16="http://schemas.microsoft.com/office/drawing/2014/main" id="{2B96F0F2-CF4F-4D46-B6C8-8A87C5C3539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68">
              <a:extLst>
                <a:ext uri="{FF2B5EF4-FFF2-40B4-BE49-F238E27FC236}">
                  <a16:creationId xmlns:a16="http://schemas.microsoft.com/office/drawing/2014/main" id="{712A9312-36DB-F245-918A-A4AF63ADAF94}"/>
                </a:ext>
              </a:extLst>
            </p:cNvPr>
            <p:cNvGrpSpPr>
              <a:grpSpLocks/>
            </p:cNvGrpSpPr>
            <p:nvPr/>
          </p:nvGrpSpPr>
          <p:grpSpPr bwMode="auto">
            <a:xfrm>
              <a:off x="12552504" y="6103513"/>
              <a:ext cx="986752" cy="182532"/>
              <a:chOff x="5893" y="3884"/>
              <a:chExt cx="466" cy="115"/>
            </a:xfrm>
          </p:grpSpPr>
          <p:sp>
            <p:nvSpPr>
              <p:cNvPr id="32" name="Rectangle 69">
                <a:extLst>
                  <a:ext uri="{FF2B5EF4-FFF2-40B4-BE49-F238E27FC236}">
                    <a16:creationId xmlns:a16="http://schemas.microsoft.com/office/drawing/2014/main" id="{33F68D39-506B-134E-B390-591C14CB3402}"/>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0">
                <a:extLst>
                  <a:ext uri="{FF2B5EF4-FFF2-40B4-BE49-F238E27FC236}">
                    <a16:creationId xmlns:a16="http://schemas.microsoft.com/office/drawing/2014/main" id="{0871189D-41C5-E94B-BAB2-C6996E7888B5}"/>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1">
                <a:extLst>
                  <a:ext uri="{FF2B5EF4-FFF2-40B4-BE49-F238E27FC236}">
                    <a16:creationId xmlns:a16="http://schemas.microsoft.com/office/drawing/2014/main" id="{4EDB5A23-0A15-094E-A2A8-3ABAC65551C6}"/>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2">
                <a:extLst>
                  <a:ext uri="{FF2B5EF4-FFF2-40B4-BE49-F238E27FC236}">
                    <a16:creationId xmlns:a16="http://schemas.microsoft.com/office/drawing/2014/main" id="{A6DFF519-A475-2D44-B79A-60DD93F0AC13}"/>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73">
              <a:extLst>
                <a:ext uri="{FF2B5EF4-FFF2-40B4-BE49-F238E27FC236}">
                  <a16:creationId xmlns:a16="http://schemas.microsoft.com/office/drawing/2014/main" id="{812B6BC4-4E50-AB42-874A-15E9D7FC9DE1}"/>
                </a:ext>
              </a:extLst>
            </p:cNvPr>
            <p:cNvGrpSpPr>
              <a:grpSpLocks/>
            </p:cNvGrpSpPr>
            <p:nvPr/>
          </p:nvGrpSpPr>
          <p:grpSpPr bwMode="auto">
            <a:xfrm>
              <a:off x="12552504" y="6328901"/>
              <a:ext cx="986752" cy="182532"/>
              <a:chOff x="5893" y="4026"/>
              <a:chExt cx="466" cy="115"/>
            </a:xfrm>
          </p:grpSpPr>
          <p:sp>
            <p:nvSpPr>
              <p:cNvPr id="28" name="Rectangle 74">
                <a:extLst>
                  <a:ext uri="{FF2B5EF4-FFF2-40B4-BE49-F238E27FC236}">
                    <a16:creationId xmlns:a16="http://schemas.microsoft.com/office/drawing/2014/main" id="{10B3CF41-DF46-7F40-BCBA-733E388A0FE8}"/>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75">
                <a:extLst>
                  <a:ext uri="{FF2B5EF4-FFF2-40B4-BE49-F238E27FC236}">
                    <a16:creationId xmlns:a16="http://schemas.microsoft.com/office/drawing/2014/main" id="{09490481-F2D8-3F40-9DA7-90B1ECA2BD9C}"/>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76">
                <a:extLst>
                  <a:ext uri="{FF2B5EF4-FFF2-40B4-BE49-F238E27FC236}">
                    <a16:creationId xmlns:a16="http://schemas.microsoft.com/office/drawing/2014/main" id="{0571F550-46E9-1640-8C21-6BED26826FDF}"/>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7">
                <a:extLst>
                  <a:ext uri="{FF2B5EF4-FFF2-40B4-BE49-F238E27FC236}">
                    <a16:creationId xmlns:a16="http://schemas.microsoft.com/office/drawing/2014/main" id="{FDF8AAA7-4C4D-B743-8716-49BE0ED82876}"/>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78">
              <a:extLst>
                <a:ext uri="{FF2B5EF4-FFF2-40B4-BE49-F238E27FC236}">
                  <a16:creationId xmlns:a16="http://schemas.microsoft.com/office/drawing/2014/main" id="{C768F846-FE40-F440-BE22-7A873A196EAD}"/>
                </a:ext>
              </a:extLst>
            </p:cNvPr>
            <p:cNvGrpSpPr>
              <a:grpSpLocks/>
            </p:cNvGrpSpPr>
            <p:nvPr/>
          </p:nvGrpSpPr>
          <p:grpSpPr bwMode="auto">
            <a:xfrm>
              <a:off x="12552504" y="6552703"/>
              <a:ext cx="986752" cy="182532"/>
              <a:chOff x="5893" y="4167"/>
              <a:chExt cx="466" cy="115"/>
            </a:xfrm>
          </p:grpSpPr>
          <p:sp>
            <p:nvSpPr>
              <p:cNvPr id="24" name="Rectangle 79">
                <a:extLst>
                  <a:ext uri="{FF2B5EF4-FFF2-40B4-BE49-F238E27FC236}">
                    <a16:creationId xmlns:a16="http://schemas.microsoft.com/office/drawing/2014/main" id="{A687666E-F1E4-E345-8696-F18815D9CEDD}"/>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80">
                <a:extLst>
                  <a:ext uri="{FF2B5EF4-FFF2-40B4-BE49-F238E27FC236}">
                    <a16:creationId xmlns:a16="http://schemas.microsoft.com/office/drawing/2014/main" id="{6DD6FC9D-2F23-8B47-AB88-1C128AF5082C}"/>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81">
                <a:extLst>
                  <a:ext uri="{FF2B5EF4-FFF2-40B4-BE49-F238E27FC236}">
                    <a16:creationId xmlns:a16="http://schemas.microsoft.com/office/drawing/2014/main" id="{B9C46CBF-8450-944F-A16A-2239B6B202CC}"/>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2">
                <a:extLst>
                  <a:ext uri="{FF2B5EF4-FFF2-40B4-BE49-F238E27FC236}">
                    <a16:creationId xmlns:a16="http://schemas.microsoft.com/office/drawing/2014/main" id="{55C77D5A-EC15-2948-9B90-2FEE957A3E76}"/>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6" name="Rectangle 83">
            <a:extLst>
              <a:ext uri="{FF2B5EF4-FFF2-40B4-BE49-F238E27FC236}">
                <a16:creationId xmlns:a16="http://schemas.microsoft.com/office/drawing/2014/main" id="{2AFED805-51FF-7C41-A4A6-770EC8C36303}"/>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7" name="Rectangle 84">
            <a:extLst>
              <a:ext uri="{FF2B5EF4-FFF2-40B4-BE49-F238E27FC236}">
                <a16:creationId xmlns:a16="http://schemas.microsoft.com/office/drawing/2014/main" id="{86991268-F6A3-9340-984F-D4F7641A48B4}"/>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
        <p:nvSpPr>
          <p:cNvPr id="2" name="TextBox 2">
            <a:extLst>
              <a:ext uri="{FF2B5EF4-FFF2-40B4-BE49-F238E27FC236}">
                <a16:creationId xmlns:a16="http://schemas.microsoft.com/office/drawing/2014/main" id="{5096ED63-C01A-E59A-0E51-6A0B0BBA116D}"/>
              </a:ext>
            </a:extLst>
          </p:cNvPr>
          <p:cNvSpPr txBox="1"/>
          <p:nvPr userDrawn="1"/>
        </p:nvSpPr>
        <p:spPr>
          <a:xfrm>
            <a:off x="543605" y="6449875"/>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tx1"/>
                </a:solidFill>
                <a:latin typeface="Futura-Medium" panose="020B0602020204020303" pitchFamily="34" charset="-79"/>
                <a:ea typeface="微软雅黑" panose="020B0503020204020204" pitchFamily="34" charset="-122"/>
                <a:cs typeface="Futura-Medium" panose="020B0602020204020303" pitchFamily="34" charset="-79"/>
              </a:rPr>
              <a:t>ZOMI</a:t>
            </a:r>
            <a:endParaRPr lang="en-US" sz="1200" dirty="0">
              <a:solidFill>
                <a:schemeClr val="tx1"/>
              </a:solidFill>
              <a:latin typeface="Futura-Medium" panose="020B0602020204020303" pitchFamily="34" charset="-79"/>
              <a:ea typeface="微软雅黑" panose="020B0503020204020204" pitchFamily="34" charset="-122"/>
              <a:cs typeface="Futura-Medium" panose="020B0602020204020303" pitchFamily="34" charset="-79"/>
            </a:endParaRPr>
          </a:p>
        </p:txBody>
      </p:sp>
      <p:sp>
        <p:nvSpPr>
          <p:cNvPr id="3" name="TextBox 3">
            <a:extLst>
              <a:ext uri="{FF2B5EF4-FFF2-40B4-BE49-F238E27FC236}">
                <a16:creationId xmlns:a16="http://schemas.microsoft.com/office/drawing/2014/main" id="{B9CF2DFB-DA79-1FAD-2622-D489DADA98F8}"/>
              </a:ext>
            </a:extLst>
          </p:cNvPr>
          <p:cNvSpPr txBox="1"/>
          <p:nvPr userDrawn="1"/>
        </p:nvSpPr>
        <p:spPr>
          <a:xfrm>
            <a:off x="8358978" y="6505275"/>
            <a:ext cx="499730" cy="184666"/>
          </a:xfrm>
          <a:prstGeom prst="rect">
            <a:avLst/>
          </a:prstGeom>
          <a:noFill/>
        </p:spPr>
        <p:txBody>
          <a:bodyPr wrap="square" lIns="0" tIns="0" rIns="0" bIns="0" rtlCol="0">
            <a:spAutoFit/>
          </a:bodyPr>
          <a:lstStyle/>
          <a:p>
            <a:pPr algn="ctr" defTabSz="890204" fontAlgn="auto">
              <a:spcBef>
                <a:spcPts val="0"/>
              </a:spcBef>
              <a:spcAft>
                <a:spcPts val="0"/>
              </a:spcAft>
              <a:defRPr/>
            </a:pPr>
            <a:fld id="{C3837181-38C6-AD4F-B8BA-B444770388BB}" type="slidenum">
              <a:rPr lang="en-US" sz="1200" smtClean="0">
                <a:solidFill>
                  <a:schemeClr val="tx1"/>
                </a:solidFill>
                <a:latin typeface="Arial" panose="020B0604020202020204" pitchFamily="34" charset="0"/>
                <a:ea typeface="华文细黑" pitchFamily="2" charset="-122"/>
                <a:cs typeface="Arial" panose="020B0604020202020204" pitchFamily="34" charset="0"/>
              </a:rPr>
              <a:pPr algn="ctr" defTabSz="890204" fontAlgn="auto">
                <a:spcBef>
                  <a:spcPts val="0"/>
                </a:spcBef>
                <a:spcAft>
                  <a:spcPts val="0"/>
                </a:spcAft>
                <a:defRPr/>
              </a:pPr>
              <a:t>‹#›</a:t>
            </a:fld>
            <a:endParaRPr lang="en-US" sz="1200" dirty="0">
              <a:solidFill>
                <a:schemeClr val="tx1"/>
              </a:solidFill>
              <a:latin typeface="Arial" panose="020B0604020202020204" pitchFamily="34" charset="0"/>
              <a:ea typeface="华文细黑" pitchFamily="2" charset="-122"/>
              <a:cs typeface="Arial" panose="020B0604020202020204" pitchFamily="34" charset="0"/>
            </a:endParaRPr>
          </a:p>
        </p:txBody>
      </p:sp>
      <p:pic>
        <p:nvPicPr>
          <p:cNvPr id="4" name="图片 3">
            <a:extLst>
              <a:ext uri="{FF2B5EF4-FFF2-40B4-BE49-F238E27FC236}">
                <a16:creationId xmlns:a16="http://schemas.microsoft.com/office/drawing/2014/main" id="{BB1FF1E5-88CB-58A6-2633-0268AAB8D1A3}"/>
              </a:ext>
            </a:extLst>
          </p:cNvPr>
          <p:cNvPicPr>
            <a:picLocks noChangeAspect="1"/>
          </p:cNvPicPr>
          <p:nvPr userDrawn="1"/>
        </p:nvPicPr>
        <p:blipFill>
          <a:blip r:embed="rId4" cstate="print">
            <a:alphaModFix amt="70000"/>
            <a:extLst>
              <a:ext uri="{28A0092B-C50C-407E-A947-70E740481C1C}">
                <a14:useLocalDpi xmlns:a14="http://schemas.microsoft.com/office/drawing/2010/main"/>
              </a:ext>
            </a:extLst>
          </a:blip>
          <a:stretch>
            <a:fillRect/>
          </a:stretch>
        </p:blipFill>
        <p:spPr>
          <a:xfrm>
            <a:off x="266621" y="6471608"/>
            <a:ext cx="252000" cy="252000"/>
          </a:xfrm>
          <a:prstGeom prst="ellipse">
            <a:avLst/>
          </a:prstGeom>
          <a:ln w="28575" cap="rnd">
            <a:solidFill>
              <a:schemeClr val="bg1"/>
            </a:solidFill>
            <a:prstDash val="solid"/>
          </a:ln>
          <a:effectLst/>
        </p:spPr>
      </p:pic>
      <p:sp>
        <p:nvSpPr>
          <p:cNvPr id="8" name="TextBox 2">
            <a:extLst>
              <a:ext uri="{FF2B5EF4-FFF2-40B4-BE49-F238E27FC236}">
                <a16:creationId xmlns:a16="http://schemas.microsoft.com/office/drawing/2014/main" id="{8D01B9C1-1218-999A-DD42-4FB0536564EA}"/>
              </a:ext>
            </a:extLst>
          </p:cNvPr>
          <p:cNvSpPr txBox="1"/>
          <p:nvPr userDrawn="1"/>
        </p:nvSpPr>
        <p:spPr>
          <a:xfrm>
            <a:off x="8830447" y="6458435"/>
            <a:ext cx="3237243" cy="278346"/>
          </a:xfrm>
          <a:prstGeom prst="rect">
            <a:avLst/>
          </a:prstGeom>
          <a:noFill/>
        </p:spPr>
        <p:txBody>
          <a:bodyPr wrap="square" rtlCol="0">
            <a:spAutoFit/>
          </a:bodyPr>
          <a:lstStyle/>
          <a:p>
            <a:pPr algn="r">
              <a:lnSpc>
                <a:spcPct val="120000"/>
              </a:lnSpc>
              <a:spcBef>
                <a:spcPct val="20000"/>
              </a:spcBef>
              <a:buClr>
                <a:srgbClr val="1D1D1A"/>
              </a:buClr>
              <a:buSzPct val="50000"/>
              <a:buFont typeface="Wingdings" pitchFamily="2" charset="2"/>
              <a:buNone/>
            </a:pPr>
            <a:r>
              <a:rPr lang="en-US" altLang="zh-CN" sz="1100" dirty="0">
                <a:solidFill>
                  <a:schemeClr val="tx1"/>
                </a:solidFill>
                <a:latin typeface="Gill Sans MT" panose="020B0502020104020203" pitchFamily="34" charset="0"/>
                <a:ea typeface="+mj-ea"/>
                <a:cs typeface="Futura-Medium" panose="020B0602020204020303" pitchFamily="34" charset="-79"/>
              </a:rPr>
              <a:t>GitHub</a:t>
            </a:r>
            <a:r>
              <a:rPr lang="zh-CN" altLang="en-US" sz="1100" dirty="0">
                <a:solidFill>
                  <a:schemeClr val="tx1"/>
                </a:solidFill>
                <a:latin typeface="Gill Sans MT" panose="020B0502020104020203" pitchFamily="34" charset="0"/>
                <a:ea typeface="+mj-ea"/>
                <a:cs typeface="Futura-Medium" panose="020B0602020204020303" pitchFamily="34" charset="-79"/>
              </a:rPr>
              <a:t> </a:t>
            </a:r>
            <a:r>
              <a:rPr lang="en-US" altLang="zh-CN" sz="1100" dirty="0">
                <a:solidFill>
                  <a:schemeClr val="tx1"/>
                </a:solidFill>
                <a:latin typeface="Gill Sans MT" panose="020B0502020104020203" pitchFamily="34" charset="0"/>
                <a:ea typeface="+mj-ea"/>
                <a:cs typeface="Futura-Medium" panose="020B0602020204020303" pitchFamily="34" charset="-79"/>
              </a:rPr>
              <a:t>https://</a:t>
            </a:r>
            <a:r>
              <a:rPr lang="en-US" altLang="zh-CN" sz="1100" dirty="0" err="1">
                <a:solidFill>
                  <a:schemeClr val="tx1"/>
                </a:solidFill>
                <a:latin typeface="Gill Sans MT" panose="020B0502020104020203" pitchFamily="34" charset="0"/>
                <a:ea typeface="+mj-ea"/>
                <a:cs typeface="Futura-Medium" panose="020B0602020204020303" pitchFamily="34" charset="-79"/>
              </a:rPr>
              <a:t>github.com</a:t>
            </a:r>
            <a:r>
              <a:rPr lang="en-US" altLang="zh-CN" sz="1100" dirty="0">
                <a:solidFill>
                  <a:schemeClr val="tx1"/>
                </a:solidFill>
                <a:latin typeface="Gill Sans MT" panose="020B0502020104020203" pitchFamily="34" charset="0"/>
                <a:ea typeface="+mj-ea"/>
                <a:cs typeface="Futura-Medium" panose="020B0602020204020303" pitchFamily="34" charset="-79"/>
              </a:rPr>
              <a:t>/chenzomi12/</a:t>
            </a:r>
            <a:r>
              <a:rPr lang="en-US" altLang="zh-CN" sz="1100" dirty="0" err="1">
                <a:solidFill>
                  <a:schemeClr val="tx1"/>
                </a:solidFill>
                <a:latin typeface="Gill Sans MT" panose="020B0502020104020203" pitchFamily="34" charset="0"/>
                <a:ea typeface="+mj-ea"/>
                <a:cs typeface="Futura-Medium" panose="020B0602020204020303" pitchFamily="34" charset="-79"/>
              </a:rPr>
              <a:t>AIInfra</a:t>
            </a:r>
            <a:endParaRPr lang="en-US" sz="1100" dirty="0">
              <a:solidFill>
                <a:schemeClr val="tx1"/>
              </a:solidFill>
              <a:latin typeface="Gill Sans MT" panose="020B0502020104020203" pitchFamily="34" charset="0"/>
              <a:ea typeface="+mj-ea"/>
              <a:cs typeface="Futura-Medium" panose="020B0602020204020303" pitchFamily="34" charset="-79"/>
            </a:endParaRPr>
          </a:p>
        </p:txBody>
      </p:sp>
    </p:spTree>
    <p:extLst>
      <p:ext uri="{BB962C8B-B14F-4D97-AF65-F5344CB8AC3E}">
        <p14:creationId xmlns:p14="http://schemas.microsoft.com/office/powerpoint/2010/main" val="2121100311"/>
      </p:ext>
    </p:extLst>
  </p:cSld>
  <p:clrMap bg1="dk1" tx1="lt1" bg2="dk2" tx2="lt2" accent1="accent1" accent2="accent2" accent3="accent3" accent4="accent4" accent5="accent5" accent6="accent6" hlink="hlink" folHlink="folHlink"/>
  <p:sldLayoutIdLst>
    <p:sldLayoutId id="2147483949" r:id="rId1"/>
    <p:sldLayoutId id="2147483980" r:id="rId2"/>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384056"/>
        </a:solidFill>
        <a:effectLst/>
      </p:bgPr>
    </p:bg>
    <p:spTree>
      <p:nvGrpSpPr>
        <p:cNvPr id="1" name=""/>
        <p:cNvGrpSpPr/>
        <p:nvPr/>
      </p:nvGrpSpPr>
      <p:grpSpPr>
        <a:xfrm>
          <a:off x="0" y="0"/>
          <a:ext cx="0" cy="0"/>
          <a:chOff x="0" y="0"/>
          <a:chExt cx="0" cy="0"/>
        </a:xfrm>
      </p:grpSpPr>
      <p:sp>
        <p:nvSpPr>
          <p:cNvPr id="154" name="Rectangle 15">
            <a:extLst>
              <a:ext uri="{FF2B5EF4-FFF2-40B4-BE49-F238E27FC236}">
                <a16:creationId xmlns:a16="http://schemas.microsoft.com/office/drawing/2014/main" id="{9198A4EC-9B6A-3249-AB0F-2C7B54FCA143}"/>
              </a:ext>
            </a:extLst>
          </p:cNvPr>
          <p:cNvSpPr>
            <a:spLocks noChangeArrowheads="1"/>
          </p:cNvSpPr>
          <p:nvPr userDrawn="1"/>
        </p:nvSpPr>
        <p:spPr bwMode="auto">
          <a:xfrm>
            <a:off x="-2432001" y="77681"/>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55" name="组合 154">
            <a:extLst>
              <a:ext uri="{FF2B5EF4-FFF2-40B4-BE49-F238E27FC236}">
                <a16:creationId xmlns:a16="http://schemas.microsoft.com/office/drawing/2014/main" id="{C325AB4E-F86A-864D-B4CB-796E69148147}"/>
              </a:ext>
            </a:extLst>
          </p:cNvPr>
          <p:cNvGrpSpPr/>
          <p:nvPr userDrawn="1"/>
        </p:nvGrpSpPr>
        <p:grpSpPr>
          <a:xfrm>
            <a:off x="12590924" y="3356218"/>
            <a:ext cx="1214711" cy="3499198"/>
            <a:chOff x="12438524" y="3358802"/>
            <a:chExt cx="1214711" cy="3499198"/>
          </a:xfrm>
        </p:grpSpPr>
        <p:sp>
          <p:nvSpPr>
            <p:cNvPr id="156" name="矩形 155">
              <a:extLst>
                <a:ext uri="{FF2B5EF4-FFF2-40B4-BE49-F238E27FC236}">
                  <a16:creationId xmlns:a16="http://schemas.microsoft.com/office/drawing/2014/main" id="{28F9D94E-ED0F-3A41-841B-DABDE0E237C8}"/>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57" name="Group 18">
              <a:extLst>
                <a:ext uri="{FF2B5EF4-FFF2-40B4-BE49-F238E27FC236}">
                  <a16:creationId xmlns:a16="http://schemas.microsoft.com/office/drawing/2014/main" id="{A233F840-0E81-564E-B143-F110894CEC5D}"/>
                </a:ext>
              </a:extLst>
            </p:cNvPr>
            <p:cNvGrpSpPr>
              <a:grpSpLocks/>
            </p:cNvGrpSpPr>
            <p:nvPr/>
          </p:nvGrpSpPr>
          <p:grpSpPr bwMode="auto">
            <a:xfrm>
              <a:off x="12552504" y="3727418"/>
              <a:ext cx="986752" cy="182532"/>
              <a:chOff x="5893" y="2387"/>
              <a:chExt cx="466" cy="115"/>
            </a:xfrm>
          </p:grpSpPr>
          <p:sp>
            <p:nvSpPr>
              <p:cNvPr id="218" name="Rectangle 19">
                <a:extLst>
                  <a:ext uri="{FF2B5EF4-FFF2-40B4-BE49-F238E27FC236}">
                    <a16:creationId xmlns:a16="http://schemas.microsoft.com/office/drawing/2014/main" id="{CBD70A2E-15AA-4C4D-A1F0-6DB40ADE2CDA}"/>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19" name="Rectangle 20">
                <a:extLst>
                  <a:ext uri="{FF2B5EF4-FFF2-40B4-BE49-F238E27FC236}">
                    <a16:creationId xmlns:a16="http://schemas.microsoft.com/office/drawing/2014/main" id="{5A005B31-94F9-1E42-880D-FFA22477FFA4}"/>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20" name="Rectangle 21">
                <a:extLst>
                  <a:ext uri="{FF2B5EF4-FFF2-40B4-BE49-F238E27FC236}">
                    <a16:creationId xmlns:a16="http://schemas.microsoft.com/office/drawing/2014/main" id="{DDDCE69F-4C1D-1243-8C09-1562262E80B3}"/>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21" name="Rectangle 22">
                <a:extLst>
                  <a:ext uri="{FF2B5EF4-FFF2-40B4-BE49-F238E27FC236}">
                    <a16:creationId xmlns:a16="http://schemas.microsoft.com/office/drawing/2014/main" id="{54B59A2F-5F33-3C46-94F0-83F728C4F7B1}"/>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8" name="Group 23">
              <a:extLst>
                <a:ext uri="{FF2B5EF4-FFF2-40B4-BE49-F238E27FC236}">
                  <a16:creationId xmlns:a16="http://schemas.microsoft.com/office/drawing/2014/main" id="{B8A28144-362A-A64D-9561-389D2A7B89AD}"/>
                </a:ext>
              </a:extLst>
            </p:cNvPr>
            <p:cNvGrpSpPr>
              <a:grpSpLocks/>
            </p:cNvGrpSpPr>
            <p:nvPr/>
          </p:nvGrpSpPr>
          <p:grpSpPr bwMode="auto">
            <a:xfrm>
              <a:off x="12552504" y="3943282"/>
              <a:ext cx="986752" cy="182532"/>
              <a:chOff x="5893" y="2523"/>
              <a:chExt cx="466" cy="115"/>
            </a:xfrm>
          </p:grpSpPr>
          <p:sp>
            <p:nvSpPr>
              <p:cNvPr id="214" name="Rectangle 24">
                <a:extLst>
                  <a:ext uri="{FF2B5EF4-FFF2-40B4-BE49-F238E27FC236}">
                    <a16:creationId xmlns:a16="http://schemas.microsoft.com/office/drawing/2014/main" id="{BBDCCD69-4401-0541-BB6A-0858852136BC}"/>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15" name="Rectangle 25">
                <a:extLst>
                  <a:ext uri="{FF2B5EF4-FFF2-40B4-BE49-F238E27FC236}">
                    <a16:creationId xmlns:a16="http://schemas.microsoft.com/office/drawing/2014/main" id="{DB8A2296-1C6A-C94E-BC1C-EF63A568F6E2}"/>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16" name="Rectangle 26">
                <a:extLst>
                  <a:ext uri="{FF2B5EF4-FFF2-40B4-BE49-F238E27FC236}">
                    <a16:creationId xmlns:a16="http://schemas.microsoft.com/office/drawing/2014/main" id="{9AC3934E-F4A3-F74B-899C-F06385FE5581}"/>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17" name="Rectangle 27">
                <a:extLst>
                  <a:ext uri="{FF2B5EF4-FFF2-40B4-BE49-F238E27FC236}">
                    <a16:creationId xmlns:a16="http://schemas.microsoft.com/office/drawing/2014/main" id="{E8E19B1A-ADDC-E649-8F85-B4396A2F015D}"/>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9" name="Group 28">
              <a:extLst>
                <a:ext uri="{FF2B5EF4-FFF2-40B4-BE49-F238E27FC236}">
                  <a16:creationId xmlns:a16="http://schemas.microsoft.com/office/drawing/2014/main" id="{FCDC7B61-993F-834E-8CF4-174EA4309D9C}"/>
                </a:ext>
              </a:extLst>
            </p:cNvPr>
            <p:cNvGrpSpPr>
              <a:grpSpLocks/>
            </p:cNvGrpSpPr>
            <p:nvPr/>
          </p:nvGrpSpPr>
          <p:grpSpPr bwMode="auto">
            <a:xfrm>
              <a:off x="12552504" y="4159146"/>
              <a:ext cx="986752" cy="182532"/>
              <a:chOff x="5893" y="2659"/>
              <a:chExt cx="466" cy="115"/>
            </a:xfrm>
          </p:grpSpPr>
          <p:sp>
            <p:nvSpPr>
              <p:cNvPr id="210" name="Rectangle 29">
                <a:extLst>
                  <a:ext uri="{FF2B5EF4-FFF2-40B4-BE49-F238E27FC236}">
                    <a16:creationId xmlns:a16="http://schemas.microsoft.com/office/drawing/2014/main" id="{58F16D6E-EDCA-BF47-874B-003E995D1BC4}"/>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11" name="Rectangle 30">
                <a:extLst>
                  <a:ext uri="{FF2B5EF4-FFF2-40B4-BE49-F238E27FC236}">
                    <a16:creationId xmlns:a16="http://schemas.microsoft.com/office/drawing/2014/main" id="{8985A2F5-040F-B04B-8C62-91311C56C0A9}"/>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12" name="Rectangle 31">
                <a:extLst>
                  <a:ext uri="{FF2B5EF4-FFF2-40B4-BE49-F238E27FC236}">
                    <a16:creationId xmlns:a16="http://schemas.microsoft.com/office/drawing/2014/main" id="{C7E75C91-6DBE-0A4F-A577-A08E7EC698A1}"/>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13" name="Rectangle 32">
                <a:extLst>
                  <a:ext uri="{FF2B5EF4-FFF2-40B4-BE49-F238E27FC236}">
                    <a16:creationId xmlns:a16="http://schemas.microsoft.com/office/drawing/2014/main" id="{AA565E94-5C52-B747-942D-08843DACEAB6}"/>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0" name="Group 33">
              <a:extLst>
                <a:ext uri="{FF2B5EF4-FFF2-40B4-BE49-F238E27FC236}">
                  <a16:creationId xmlns:a16="http://schemas.microsoft.com/office/drawing/2014/main" id="{5100AAF4-59F9-5041-92C6-FBC32A97B717}"/>
                </a:ext>
              </a:extLst>
            </p:cNvPr>
            <p:cNvGrpSpPr>
              <a:grpSpLocks/>
            </p:cNvGrpSpPr>
            <p:nvPr/>
          </p:nvGrpSpPr>
          <p:grpSpPr bwMode="auto">
            <a:xfrm>
              <a:off x="12552504" y="3511551"/>
              <a:ext cx="986752" cy="188882"/>
              <a:chOff x="5893" y="2251"/>
              <a:chExt cx="466" cy="119"/>
            </a:xfrm>
          </p:grpSpPr>
          <p:sp>
            <p:nvSpPr>
              <p:cNvPr id="206" name="Rectangle 34">
                <a:extLst>
                  <a:ext uri="{FF2B5EF4-FFF2-40B4-BE49-F238E27FC236}">
                    <a16:creationId xmlns:a16="http://schemas.microsoft.com/office/drawing/2014/main" id="{EF31E4DE-1A95-2B4C-9179-B110CC6EC3C2}"/>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07" name="Rectangle 35">
                <a:extLst>
                  <a:ext uri="{FF2B5EF4-FFF2-40B4-BE49-F238E27FC236}">
                    <a16:creationId xmlns:a16="http://schemas.microsoft.com/office/drawing/2014/main" id="{8B98FEFC-874D-C94A-B7AF-10D539CD07E2}"/>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08" name="Rectangle 36">
                <a:extLst>
                  <a:ext uri="{FF2B5EF4-FFF2-40B4-BE49-F238E27FC236}">
                    <a16:creationId xmlns:a16="http://schemas.microsoft.com/office/drawing/2014/main" id="{44ABBBBE-3CC2-A94F-87EB-562F2FA42A3B}"/>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09" name="Rectangle 37">
                <a:extLst>
                  <a:ext uri="{FF2B5EF4-FFF2-40B4-BE49-F238E27FC236}">
                    <a16:creationId xmlns:a16="http://schemas.microsoft.com/office/drawing/2014/main" id="{E1BEDB34-F753-294A-AF25-EF5B330E1C1C}"/>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1" name="Group 38">
              <a:extLst>
                <a:ext uri="{FF2B5EF4-FFF2-40B4-BE49-F238E27FC236}">
                  <a16:creationId xmlns:a16="http://schemas.microsoft.com/office/drawing/2014/main" id="{7FD0430A-75CD-4F46-9BFB-3A9AEC95612F}"/>
                </a:ext>
              </a:extLst>
            </p:cNvPr>
            <p:cNvGrpSpPr>
              <a:grpSpLocks/>
            </p:cNvGrpSpPr>
            <p:nvPr/>
          </p:nvGrpSpPr>
          <p:grpSpPr bwMode="auto">
            <a:xfrm>
              <a:off x="12552504" y="4519449"/>
              <a:ext cx="986752" cy="182532"/>
              <a:chOff x="5893" y="2886"/>
              <a:chExt cx="466" cy="115"/>
            </a:xfrm>
          </p:grpSpPr>
          <p:sp>
            <p:nvSpPr>
              <p:cNvPr id="202" name="Rectangle 39">
                <a:extLst>
                  <a:ext uri="{FF2B5EF4-FFF2-40B4-BE49-F238E27FC236}">
                    <a16:creationId xmlns:a16="http://schemas.microsoft.com/office/drawing/2014/main" id="{1BECE383-23DC-FD47-A037-AE2D9F60D1CC}"/>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03" name="Rectangle 40">
                <a:extLst>
                  <a:ext uri="{FF2B5EF4-FFF2-40B4-BE49-F238E27FC236}">
                    <a16:creationId xmlns:a16="http://schemas.microsoft.com/office/drawing/2014/main" id="{72F94538-242B-4644-B340-6748418F12BD}"/>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04" name="Rectangle 41">
                <a:extLst>
                  <a:ext uri="{FF2B5EF4-FFF2-40B4-BE49-F238E27FC236}">
                    <a16:creationId xmlns:a16="http://schemas.microsoft.com/office/drawing/2014/main" id="{5E66C5BE-F6EC-034A-8E11-63B5DAB9D94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05" name="Rectangle 42">
                <a:extLst>
                  <a:ext uri="{FF2B5EF4-FFF2-40B4-BE49-F238E27FC236}">
                    <a16:creationId xmlns:a16="http://schemas.microsoft.com/office/drawing/2014/main" id="{719AD067-5D18-B544-B0E3-7BC638EB873A}"/>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2" name="Group 43">
              <a:extLst>
                <a:ext uri="{FF2B5EF4-FFF2-40B4-BE49-F238E27FC236}">
                  <a16:creationId xmlns:a16="http://schemas.microsoft.com/office/drawing/2014/main" id="{0EA8E840-08BC-7F41-A630-03237F04F07D}"/>
                </a:ext>
              </a:extLst>
            </p:cNvPr>
            <p:cNvGrpSpPr>
              <a:grpSpLocks/>
            </p:cNvGrpSpPr>
            <p:nvPr/>
          </p:nvGrpSpPr>
          <p:grpSpPr bwMode="auto">
            <a:xfrm>
              <a:off x="12552504" y="4735313"/>
              <a:ext cx="986752" cy="182532"/>
              <a:chOff x="5893" y="3022"/>
              <a:chExt cx="466" cy="115"/>
            </a:xfrm>
          </p:grpSpPr>
          <p:sp>
            <p:nvSpPr>
              <p:cNvPr id="198" name="Rectangle 44">
                <a:extLst>
                  <a:ext uri="{FF2B5EF4-FFF2-40B4-BE49-F238E27FC236}">
                    <a16:creationId xmlns:a16="http://schemas.microsoft.com/office/drawing/2014/main" id="{43165ABB-B500-0743-AFE0-01D13D72744A}"/>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99" name="Rectangle 45">
                <a:extLst>
                  <a:ext uri="{FF2B5EF4-FFF2-40B4-BE49-F238E27FC236}">
                    <a16:creationId xmlns:a16="http://schemas.microsoft.com/office/drawing/2014/main" id="{EB75955D-7623-7B4B-BE16-D86D2E0A20E9}"/>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00" name="Rectangle 46">
                <a:extLst>
                  <a:ext uri="{FF2B5EF4-FFF2-40B4-BE49-F238E27FC236}">
                    <a16:creationId xmlns:a16="http://schemas.microsoft.com/office/drawing/2014/main" id="{9CD5011A-4CD9-B245-B021-8404CAB38BE9}"/>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01" name="Rectangle 47">
                <a:extLst>
                  <a:ext uri="{FF2B5EF4-FFF2-40B4-BE49-F238E27FC236}">
                    <a16:creationId xmlns:a16="http://schemas.microsoft.com/office/drawing/2014/main" id="{DC3DEB0B-16F1-324A-B79C-86C6B1A05C76}"/>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3" name="Group 48">
              <a:extLst>
                <a:ext uri="{FF2B5EF4-FFF2-40B4-BE49-F238E27FC236}">
                  <a16:creationId xmlns:a16="http://schemas.microsoft.com/office/drawing/2014/main" id="{2BF6BE56-7D14-8E44-B4D6-8F47A480497E}"/>
                </a:ext>
              </a:extLst>
            </p:cNvPr>
            <p:cNvGrpSpPr>
              <a:grpSpLocks/>
            </p:cNvGrpSpPr>
            <p:nvPr/>
          </p:nvGrpSpPr>
          <p:grpSpPr bwMode="auto">
            <a:xfrm>
              <a:off x="12552504" y="4951179"/>
              <a:ext cx="986752" cy="182532"/>
              <a:chOff x="5893" y="3158"/>
              <a:chExt cx="466" cy="115"/>
            </a:xfrm>
          </p:grpSpPr>
          <p:sp>
            <p:nvSpPr>
              <p:cNvPr id="194" name="Rectangle 49">
                <a:extLst>
                  <a:ext uri="{FF2B5EF4-FFF2-40B4-BE49-F238E27FC236}">
                    <a16:creationId xmlns:a16="http://schemas.microsoft.com/office/drawing/2014/main" id="{0A141B8E-E1D5-E74C-A241-CB18F3558102}"/>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95" name="Rectangle 50">
                <a:extLst>
                  <a:ext uri="{FF2B5EF4-FFF2-40B4-BE49-F238E27FC236}">
                    <a16:creationId xmlns:a16="http://schemas.microsoft.com/office/drawing/2014/main" id="{59E3AD38-4D95-DD42-BEA1-9A607EE0BCB5}"/>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96" name="Rectangle 51">
                <a:extLst>
                  <a:ext uri="{FF2B5EF4-FFF2-40B4-BE49-F238E27FC236}">
                    <a16:creationId xmlns:a16="http://schemas.microsoft.com/office/drawing/2014/main" id="{4AF8E431-625B-3A46-91AF-A824CB61B73C}"/>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97" name="Rectangle 52">
                <a:extLst>
                  <a:ext uri="{FF2B5EF4-FFF2-40B4-BE49-F238E27FC236}">
                    <a16:creationId xmlns:a16="http://schemas.microsoft.com/office/drawing/2014/main" id="{7BBF8B0B-BDFA-E14E-A2C7-5D7BCCB92565}"/>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4" name="Group 53">
              <a:extLst>
                <a:ext uri="{FF2B5EF4-FFF2-40B4-BE49-F238E27FC236}">
                  <a16:creationId xmlns:a16="http://schemas.microsoft.com/office/drawing/2014/main" id="{F9D7864F-61FE-374A-AC8D-1F360708FDA2}"/>
                </a:ext>
              </a:extLst>
            </p:cNvPr>
            <p:cNvGrpSpPr>
              <a:grpSpLocks/>
            </p:cNvGrpSpPr>
            <p:nvPr/>
          </p:nvGrpSpPr>
          <p:grpSpPr bwMode="auto">
            <a:xfrm>
              <a:off x="12552504" y="5311482"/>
              <a:ext cx="986752" cy="182532"/>
              <a:chOff x="5893" y="3385"/>
              <a:chExt cx="466" cy="115"/>
            </a:xfrm>
          </p:grpSpPr>
          <p:sp>
            <p:nvSpPr>
              <p:cNvPr id="190" name="Rectangle 54">
                <a:extLst>
                  <a:ext uri="{FF2B5EF4-FFF2-40B4-BE49-F238E27FC236}">
                    <a16:creationId xmlns:a16="http://schemas.microsoft.com/office/drawing/2014/main" id="{F8843224-1EAA-9E4F-8FF7-C361E61DB347}"/>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91" name="Rectangle 55">
                <a:extLst>
                  <a:ext uri="{FF2B5EF4-FFF2-40B4-BE49-F238E27FC236}">
                    <a16:creationId xmlns:a16="http://schemas.microsoft.com/office/drawing/2014/main" id="{E590E694-6B67-2745-87D8-669AB6020B57}"/>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92" name="Rectangle 56">
                <a:extLst>
                  <a:ext uri="{FF2B5EF4-FFF2-40B4-BE49-F238E27FC236}">
                    <a16:creationId xmlns:a16="http://schemas.microsoft.com/office/drawing/2014/main" id="{ADD943B9-1109-D740-A262-5B137A73AC81}"/>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93" name="Rectangle 57">
                <a:extLst>
                  <a:ext uri="{FF2B5EF4-FFF2-40B4-BE49-F238E27FC236}">
                    <a16:creationId xmlns:a16="http://schemas.microsoft.com/office/drawing/2014/main" id="{C30D371E-65D2-8F45-9196-0B142E79481F}"/>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5" name="Group 58">
              <a:extLst>
                <a:ext uri="{FF2B5EF4-FFF2-40B4-BE49-F238E27FC236}">
                  <a16:creationId xmlns:a16="http://schemas.microsoft.com/office/drawing/2014/main" id="{EC545055-A1AB-B546-989A-AC7E3419DC70}"/>
                </a:ext>
              </a:extLst>
            </p:cNvPr>
            <p:cNvGrpSpPr>
              <a:grpSpLocks/>
            </p:cNvGrpSpPr>
            <p:nvPr/>
          </p:nvGrpSpPr>
          <p:grpSpPr bwMode="auto">
            <a:xfrm>
              <a:off x="12552504" y="5527346"/>
              <a:ext cx="986752" cy="182532"/>
              <a:chOff x="5893" y="3521"/>
              <a:chExt cx="466" cy="115"/>
            </a:xfrm>
          </p:grpSpPr>
          <p:sp>
            <p:nvSpPr>
              <p:cNvPr id="186" name="Rectangle 59">
                <a:extLst>
                  <a:ext uri="{FF2B5EF4-FFF2-40B4-BE49-F238E27FC236}">
                    <a16:creationId xmlns:a16="http://schemas.microsoft.com/office/drawing/2014/main" id="{FA66ABA9-C5DB-FD4C-A0FC-B848059AC7C0}"/>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87" name="Rectangle 60">
                <a:extLst>
                  <a:ext uri="{FF2B5EF4-FFF2-40B4-BE49-F238E27FC236}">
                    <a16:creationId xmlns:a16="http://schemas.microsoft.com/office/drawing/2014/main" id="{AA9C4B0C-6091-F244-9619-9EE27B684ECE}"/>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88" name="Rectangle 61">
                <a:extLst>
                  <a:ext uri="{FF2B5EF4-FFF2-40B4-BE49-F238E27FC236}">
                    <a16:creationId xmlns:a16="http://schemas.microsoft.com/office/drawing/2014/main" id="{A1258E41-8B7B-1B49-8AF7-19E26014F35A}"/>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89" name="Rectangle 62">
                <a:extLst>
                  <a:ext uri="{FF2B5EF4-FFF2-40B4-BE49-F238E27FC236}">
                    <a16:creationId xmlns:a16="http://schemas.microsoft.com/office/drawing/2014/main" id="{E3D6D0D7-CFAA-804F-B06C-46CFF4A8ADC3}"/>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6" name="Group 63">
              <a:extLst>
                <a:ext uri="{FF2B5EF4-FFF2-40B4-BE49-F238E27FC236}">
                  <a16:creationId xmlns:a16="http://schemas.microsoft.com/office/drawing/2014/main" id="{A38CBBCA-2B30-4A42-8601-43E732508471}"/>
                </a:ext>
              </a:extLst>
            </p:cNvPr>
            <p:cNvGrpSpPr>
              <a:grpSpLocks/>
            </p:cNvGrpSpPr>
            <p:nvPr/>
          </p:nvGrpSpPr>
          <p:grpSpPr bwMode="auto">
            <a:xfrm>
              <a:off x="12552504" y="5743210"/>
              <a:ext cx="986752" cy="182532"/>
              <a:chOff x="5893" y="3657"/>
              <a:chExt cx="466" cy="115"/>
            </a:xfrm>
          </p:grpSpPr>
          <p:sp>
            <p:nvSpPr>
              <p:cNvPr id="182" name="Rectangle 64">
                <a:extLst>
                  <a:ext uri="{FF2B5EF4-FFF2-40B4-BE49-F238E27FC236}">
                    <a16:creationId xmlns:a16="http://schemas.microsoft.com/office/drawing/2014/main" id="{B5A0780E-5857-6646-9BC2-949D4AF16266}"/>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83" name="Rectangle 65">
                <a:extLst>
                  <a:ext uri="{FF2B5EF4-FFF2-40B4-BE49-F238E27FC236}">
                    <a16:creationId xmlns:a16="http://schemas.microsoft.com/office/drawing/2014/main" id="{A44A7CA5-4E8D-0841-B1D6-2947627BA511}"/>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84" name="Rectangle 66">
                <a:extLst>
                  <a:ext uri="{FF2B5EF4-FFF2-40B4-BE49-F238E27FC236}">
                    <a16:creationId xmlns:a16="http://schemas.microsoft.com/office/drawing/2014/main" id="{51A28DA6-5251-6C4A-8CEA-72A9F45D20B2}"/>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85" name="Rectangle 67">
                <a:extLst>
                  <a:ext uri="{FF2B5EF4-FFF2-40B4-BE49-F238E27FC236}">
                    <a16:creationId xmlns:a16="http://schemas.microsoft.com/office/drawing/2014/main" id="{479E0E82-6CA7-E24A-A62F-1C26DAC55EDC}"/>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7" name="Group 68">
              <a:extLst>
                <a:ext uri="{FF2B5EF4-FFF2-40B4-BE49-F238E27FC236}">
                  <a16:creationId xmlns:a16="http://schemas.microsoft.com/office/drawing/2014/main" id="{0072C369-7EF8-914F-8573-13CB59EB895C}"/>
                </a:ext>
              </a:extLst>
            </p:cNvPr>
            <p:cNvGrpSpPr>
              <a:grpSpLocks/>
            </p:cNvGrpSpPr>
            <p:nvPr/>
          </p:nvGrpSpPr>
          <p:grpSpPr bwMode="auto">
            <a:xfrm>
              <a:off x="12552504" y="6103513"/>
              <a:ext cx="986752" cy="182532"/>
              <a:chOff x="5893" y="3884"/>
              <a:chExt cx="466" cy="115"/>
            </a:xfrm>
          </p:grpSpPr>
          <p:sp>
            <p:nvSpPr>
              <p:cNvPr id="178" name="Rectangle 69">
                <a:extLst>
                  <a:ext uri="{FF2B5EF4-FFF2-40B4-BE49-F238E27FC236}">
                    <a16:creationId xmlns:a16="http://schemas.microsoft.com/office/drawing/2014/main" id="{A76F4F57-FB00-5242-845A-A2FF158C0FF9}"/>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79" name="Rectangle 70">
                <a:extLst>
                  <a:ext uri="{FF2B5EF4-FFF2-40B4-BE49-F238E27FC236}">
                    <a16:creationId xmlns:a16="http://schemas.microsoft.com/office/drawing/2014/main" id="{7DD72635-4687-794C-B03C-EE97A2F2ADAF}"/>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80" name="Rectangle 71">
                <a:extLst>
                  <a:ext uri="{FF2B5EF4-FFF2-40B4-BE49-F238E27FC236}">
                    <a16:creationId xmlns:a16="http://schemas.microsoft.com/office/drawing/2014/main" id="{2DE15353-10F5-A049-8879-B5A70028B571}"/>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81" name="Rectangle 72">
                <a:extLst>
                  <a:ext uri="{FF2B5EF4-FFF2-40B4-BE49-F238E27FC236}">
                    <a16:creationId xmlns:a16="http://schemas.microsoft.com/office/drawing/2014/main" id="{6EC95F4C-62BF-7D4A-8934-13C9C81E6612}"/>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8" name="Group 73">
              <a:extLst>
                <a:ext uri="{FF2B5EF4-FFF2-40B4-BE49-F238E27FC236}">
                  <a16:creationId xmlns:a16="http://schemas.microsoft.com/office/drawing/2014/main" id="{45E4EBBA-7060-8A47-AA90-AD8DA7C4AA07}"/>
                </a:ext>
              </a:extLst>
            </p:cNvPr>
            <p:cNvGrpSpPr>
              <a:grpSpLocks/>
            </p:cNvGrpSpPr>
            <p:nvPr/>
          </p:nvGrpSpPr>
          <p:grpSpPr bwMode="auto">
            <a:xfrm>
              <a:off x="12552504" y="6328901"/>
              <a:ext cx="986752" cy="182532"/>
              <a:chOff x="5893" y="4026"/>
              <a:chExt cx="466" cy="115"/>
            </a:xfrm>
          </p:grpSpPr>
          <p:sp>
            <p:nvSpPr>
              <p:cNvPr id="174" name="Rectangle 74">
                <a:extLst>
                  <a:ext uri="{FF2B5EF4-FFF2-40B4-BE49-F238E27FC236}">
                    <a16:creationId xmlns:a16="http://schemas.microsoft.com/office/drawing/2014/main" id="{D5C2CE4A-C96B-354B-B056-379259642DF8}"/>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75" name="Rectangle 75">
                <a:extLst>
                  <a:ext uri="{FF2B5EF4-FFF2-40B4-BE49-F238E27FC236}">
                    <a16:creationId xmlns:a16="http://schemas.microsoft.com/office/drawing/2014/main" id="{DEA736AA-A045-D24E-9CCE-2EE2BD6F0841}"/>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76" name="Rectangle 76">
                <a:extLst>
                  <a:ext uri="{FF2B5EF4-FFF2-40B4-BE49-F238E27FC236}">
                    <a16:creationId xmlns:a16="http://schemas.microsoft.com/office/drawing/2014/main" id="{64595299-D994-7D4C-B599-B0CC37A8B7A2}"/>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77" name="Rectangle 77">
                <a:extLst>
                  <a:ext uri="{FF2B5EF4-FFF2-40B4-BE49-F238E27FC236}">
                    <a16:creationId xmlns:a16="http://schemas.microsoft.com/office/drawing/2014/main" id="{FFFE457F-1583-9042-B1A7-A80A37B6BC2B}"/>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9" name="Group 78">
              <a:extLst>
                <a:ext uri="{FF2B5EF4-FFF2-40B4-BE49-F238E27FC236}">
                  <a16:creationId xmlns:a16="http://schemas.microsoft.com/office/drawing/2014/main" id="{83C6DA56-71F7-E74A-A1B2-CC375FB312B0}"/>
                </a:ext>
              </a:extLst>
            </p:cNvPr>
            <p:cNvGrpSpPr>
              <a:grpSpLocks/>
            </p:cNvGrpSpPr>
            <p:nvPr/>
          </p:nvGrpSpPr>
          <p:grpSpPr bwMode="auto">
            <a:xfrm>
              <a:off x="12552504" y="6552703"/>
              <a:ext cx="986752" cy="182532"/>
              <a:chOff x="5893" y="4167"/>
              <a:chExt cx="466" cy="115"/>
            </a:xfrm>
          </p:grpSpPr>
          <p:sp>
            <p:nvSpPr>
              <p:cNvPr id="170" name="Rectangle 79">
                <a:extLst>
                  <a:ext uri="{FF2B5EF4-FFF2-40B4-BE49-F238E27FC236}">
                    <a16:creationId xmlns:a16="http://schemas.microsoft.com/office/drawing/2014/main" id="{DFC8C74F-C6F8-B841-BCAA-4E6F37F0A783}"/>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71" name="Rectangle 80">
                <a:extLst>
                  <a:ext uri="{FF2B5EF4-FFF2-40B4-BE49-F238E27FC236}">
                    <a16:creationId xmlns:a16="http://schemas.microsoft.com/office/drawing/2014/main" id="{DF66519A-6C6C-814B-AE2E-74156157EA30}"/>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72" name="Rectangle 81">
                <a:extLst>
                  <a:ext uri="{FF2B5EF4-FFF2-40B4-BE49-F238E27FC236}">
                    <a16:creationId xmlns:a16="http://schemas.microsoft.com/office/drawing/2014/main" id="{CE444995-45BD-8445-9E1E-75E81A06DCE9}"/>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73" name="Rectangle 82">
                <a:extLst>
                  <a:ext uri="{FF2B5EF4-FFF2-40B4-BE49-F238E27FC236}">
                    <a16:creationId xmlns:a16="http://schemas.microsoft.com/office/drawing/2014/main" id="{9E95CFED-29BF-3F4C-9D82-AE7B6D340A04}"/>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222" name="Rectangle 83">
            <a:extLst>
              <a:ext uri="{FF2B5EF4-FFF2-40B4-BE49-F238E27FC236}">
                <a16:creationId xmlns:a16="http://schemas.microsoft.com/office/drawing/2014/main" id="{2954C821-269E-8D46-984E-749A5F6397A9}"/>
              </a:ext>
            </a:extLst>
          </p:cNvPr>
          <p:cNvSpPr>
            <a:spLocks noChangeArrowheads="1"/>
          </p:cNvSpPr>
          <p:nvPr userDrawn="1"/>
        </p:nvSpPr>
        <p:spPr bwMode="auto">
          <a:xfrm>
            <a:off x="12493155" y="1339384"/>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223" name="Rectangle 84">
            <a:extLst>
              <a:ext uri="{FF2B5EF4-FFF2-40B4-BE49-F238E27FC236}">
                <a16:creationId xmlns:a16="http://schemas.microsoft.com/office/drawing/2014/main" id="{8291468C-A8EF-4D44-8440-C437714C366D}"/>
              </a:ext>
            </a:extLst>
          </p:cNvPr>
          <p:cNvSpPr>
            <a:spLocks noChangeArrowheads="1"/>
          </p:cNvSpPr>
          <p:nvPr userDrawn="1"/>
        </p:nvSpPr>
        <p:spPr bwMode="auto">
          <a:xfrm>
            <a:off x="12493155" y="5884"/>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
        <p:nvSpPr>
          <p:cNvPr id="2" name="TextBox 2">
            <a:extLst>
              <a:ext uri="{FF2B5EF4-FFF2-40B4-BE49-F238E27FC236}">
                <a16:creationId xmlns:a16="http://schemas.microsoft.com/office/drawing/2014/main" id="{4C85EC5A-B1D1-236C-C798-DC56D534838F}"/>
              </a:ext>
            </a:extLst>
          </p:cNvPr>
          <p:cNvSpPr txBox="1"/>
          <p:nvPr userDrawn="1"/>
        </p:nvSpPr>
        <p:spPr>
          <a:xfrm>
            <a:off x="543605" y="6449875"/>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bg1"/>
                </a:solidFill>
                <a:latin typeface="Futura-Medium" panose="020B0602020204020303" pitchFamily="34" charset="-79"/>
                <a:ea typeface="微软雅黑" panose="020B0503020204020204" pitchFamily="34" charset="-122"/>
                <a:cs typeface="Futura-Medium" panose="020B0602020204020303" pitchFamily="34" charset="-79"/>
              </a:rPr>
              <a:t>ZOMI</a:t>
            </a:r>
            <a:endParaRPr lang="en-US" sz="1200" dirty="0">
              <a:solidFill>
                <a:schemeClr val="bg1"/>
              </a:solidFill>
              <a:latin typeface="Futura-Medium" panose="020B0602020204020303" pitchFamily="34" charset="-79"/>
              <a:ea typeface="微软雅黑" panose="020B0503020204020204" pitchFamily="34" charset="-122"/>
              <a:cs typeface="Futura-Medium" panose="020B0602020204020303" pitchFamily="34" charset="-79"/>
            </a:endParaRPr>
          </a:p>
        </p:txBody>
      </p:sp>
      <p:sp>
        <p:nvSpPr>
          <p:cNvPr id="3" name="TextBox 3">
            <a:extLst>
              <a:ext uri="{FF2B5EF4-FFF2-40B4-BE49-F238E27FC236}">
                <a16:creationId xmlns:a16="http://schemas.microsoft.com/office/drawing/2014/main" id="{B3DB6D1D-51F7-460F-4A45-A4BDD851537B}"/>
              </a:ext>
            </a:extLst>
          </p:cNvPr>
          <p:cNvSpPr txBox="1"/>
          <p:nvPr userDrawn="1"/>
        </p:nvSpPr>
        <p:spPr>
          <a:xfrm>
            <a:off x="8358978" y="6505275"/>
            <a:ext cx="499730" cy="184666"/>
          </a:xfrm>
          <a:prstGeom prst="rect">
            <a:avLst/>
          </a:prstGeom>
          <a:noFill/>
        </p:spPr>
        <p:txBody>
          <a:bodyPr wrap="square" lIns="0" tIns="0" rIns="0" bIns="0" rtlCol="0">
            <a:spAutoFit/>
          </a:bodyPr>
          <a:lstStyle/>
          <a:p>
            <a:pPr algn="ctr" defTabSz="890204" fontAlgn="auto">
              <a:spcBef>
                <a:spcPts val="0"/>
              </a:spcBef>
              <a:spcAft>
                <a:spcPts val="0"/>
              </a:spcAft>
              <a:defRPr/>
            </a:pPr>
            <a:fld id="{C3837181-38C6-AD4F-B8BA-B444770388BB}" type="slidenum">
              <a:rPr lang="en-US" sz="1200" smtClean="0">
                <a:solidFill>
                  <a:schemeClr val="bg1"/>
                </a:solidFill>
                <a:latin typeface="Arial" panose="020B0604020202020204" pitchFamily="34" charset="0"/>
                <a:ea typeface="华文细黑" pitchFamily="2" charset="-122"/>
                <a:cs typeface="Arial" panose="020B0604020202020204" pitchFamily="34" charset="0"/>
              </a:rPr>
              <a:pPr algn="ctr" defTabSz="890204" fontAlgn="auto">
                <a:spcBef>
                  <a:spcPts val="0"/>
                </a:spcBef>
                <a:spcAft>
                  <a:spcPts val="0"/>
                </a:spcAft>
                <a:defRPr/>
              </a:pPr>
              <a:t>‹#›</a:t>
            </a:fld>
            <a:endParaRPr lang="en-US" sz="1200" dirty="0">
              <a:solidFill>
                <a:schemeClr val="bg1"/>
              </a:solidFill>
              <a:latin typeface="Arial" panose="020B0604020202020204" pitchFamily="34" charset="0"/>
              <a:ea typeface="华文细黑" pitchFamily="2" charset="-122"/>
              <a:cs typeface="Arial" panose="020B0604020202020204" pitchFamily="34" charset="0"/>
            </a:endParaRPr>
          </a:p>
        </p:txBody>
      </p:sp>
      <p:pic>
        <p:nvPicPr>
          <p:cNvPr id="4" name="图片 3">
            <a:extLst>
              <a:ext uri="{FF2B5EF4-FFF2-40B4-BE49-F238E27FC236}">
                <a16:creationId xmlns:a16="http://schemas.microsoft.com/office/drawing/2014/main" id="{8C047373-B0DC-3662-9BAC-5CC22CC6A57B}"/>
              </a:ext>
            </a:extLst>
          </p:cNvPr>
          <p:cNvPicPr>
            <a:picLocks noChangeAspect="1"/>
          </p:cNvPicPr>
          <p:nvPr userDrawn="1"/>
        </p:nvPicPr>
        <p:blipFill>
          <a:blip r:embed="rId3" cstate="print">
            <a:alphaModFix amt="70000"/>
            <a:extLst>
              <a:ext uri="{28A0092B-C50C-407E-A947-70E740481C1C}">
                <a14:useLocalDpi xmlns:a14="http://schemas.microsoft.com/office/drawing/2010/main"/>
              </a:ext>
            </a:extLst>
          </a:blip>
          <a:stretch>
            <a:fillRect/>
          </a:stretch>
        </p:blipFill>
        <p:spPr>
          <a:xfrm>
            <a:off x="266621" y="6471608"/>
            <a:ext cx="252000" cy="252000"/>
          </a:xfrm>
          <a:prstGeom prst="ellipse">
            <a:avLst/>
          </a:prstGeom>
          <a:ln w="28575" cap="rnd">
            <a:solidFill>
              <a:schemeClr val="bg1"/>
            </a:solidFill>
            <a:prstDash val="solid"/>
          </a:ln>
          <a:effectLst/>
        </p:spPr>
      </p:pic>
      <p:sp>
        <p:nvSpPr>
          <p:cNvPr id="5" name="TextBox 2">
            <a:extLst>
              <a:ext uri="{FF2B5EF4-FFF2-40B4-BE49-F238E27FC236}">
                <a16:creationId xmlns:a16="http://schemas.microsoft.com/office/drawing/2014/main" id="{3A25B12D-379F-F36E-B68A-3F21FED73F90}"/>
              </a:ext>
            </a:extLst>
          </p:cNvPr>
          <p:cNvSpPr txBox="1"/>
          <p:nvPr userDrawn="1"/>
        </p:nvSpPr>
        <p:spPr>
          <a:xfrm>
            <a:off x="8830447" y="6458435"/>
            <a:ext cx="3237243" cy="278346"/>
          </a:xfrm>
          <a:prstGeom prst="rect">
            <a:avLst/>
          </a:prstGeom>
          <a:noFill/>
        </p:spPr>
        <p:txBody>
          <a:bodyPr wrap="square" rtlCol="0">
            <a:spAutoFit/>
          </a:bodyPr>
          <a:lstStyle/>
          <a:p>
            <a:pPr algn="r">
              <a:lnSpc>
                <a:spcPct val="120000"/>
              </a:lnSpc>
              <a:spcBef>
                <a:spcPct val="20000"/>
              </a:spcBef>
              <a:buClr>
                <a:srgbClr val="1D1D1A"/>
              </a:buClr>
              <a:buSzPct val="50000"/>
              <a:buFont typeface="Wingdings" pitchFamily="2" charset="2"/>
              <a:buNone/>
            </a:pPr>
            <a:r>
              <a:rPr lang="en-US" altLang="zh-CN" sz="1100" dirty="0">
                <a:solidFill>
                  <a:schemeClr val="bg1"/>
                </a:solidFill>
                <a:latin typeface="Gill Sans MT" panose="020B0502020104020203" pitchFamily="34" charset="0"/>
                <a:ea typeface="+mj-ea"/>
                <a:cs typeface="Futura-Medium" panose="020B0602020204020303" pitchFamily="34" charset="-79"/>
              </a:rPr>
              <a:t>GitHub</a:t>
            </a:r>
            <a:r>
              <a:rPr lang="zh-CN" altLang="en-US" sz="1100" dirty="0">
                <a:solidFill>
                  <a:schemeClr val="bg1"/>
                </a:solidFill>
                <a:latin typeface="Gill Sans MT" panose="020B0502020104020203" pitchFamily="34" charset="0"/>
                <a:ea typeface="+mj-ea"/>
                <a:cs typeface="Futura-Medium" panose="020B0602020204020303" pitchFamily="34" charset="-79"/>
              </a:rPr>
              <a:t> </a:t>
            </a:r>
            <a:r>
              <a:rPr lang="en-US" altLang="zh-CN" sz="1100" dirty="0">
                <a:solidFill>
                  <a:schemeClr val="bg1"/>
                </a:solidFill>
                <a:latin typeface="Gill Sans MT" panose="020B0502020104020203" pitchFamily="34" charset="0"/>
                <a:ea typeface="+mj-ea"/>
                <a:cs typeface="Futura-Medium" panose="020B0602020204020303" pitchFamily="34" charset="-79"/>
              </a:rPr>
              <a:t>https://</a:t>
            </a:r>
            <a:r>
              <a:rPr lang="en-US" altLang="zh-CN" sz="1100" dirty="0" err="1">
                <a:solidFill>
                  <a:schemeClr val="bg1"/>
                </a:solidFill>
                <a:latin typeface="Gill Sans MT" panose="020B0502020104020203" pitchFamily="34" charset="0"/>
                <a:ea typeface="+mj-ea"/>
                <a:cs typeface="Futura-Medium" panose="020B0602020204020303" pitchFamily="34" charset="-79"/>
              </a:rPr>
              <a:t>github.com</a:t>
            </a:r>
            <a:r>
              <a:rPr lang="en-US" altLang="zh-CN" sz="1100" dirty="0">
                <a:solidFill>
                  <a:schemeClr val="bg1"/>
                </a:solidFill>
                <a:latin typeface="Gill Sans MT" panose="020B0502020104020203" pitchFamily="34" charset="0"/>
                <a:ea typeface="+mj-ea"/>
                <a:cs typeface="Futura-Medium" panose="020B0602020204020303" pitchFamily="34" charset="-79"/>
              </a:rPr>
              <a:t>/chenzomi12/</a:t>
            </a:r>
            <a:r>
              <a:rPr lang="en-US" altLang="zh-CN" sz="1100" dirty="0" err="1">
                <a:solidFill>
                  <a:schemeClr val="bg1"/>
                </a:solidFill>
                <a:latin typeface="Gill Sans MT" panose="020B0502020104020203" pitchFamily="34" charset="0"/>
                <a:ea typeface="+mj-ea"/>
                <a:cs typeface="Futura-Medium" panose="020B0602020204020303" pitchFamily="34" charset="-79"/>
              </a:rPr>
              <a:t>AIInfra</a:t>
            </a:r>
            <a:endParaRPr lang="en-US" sz="1100" dirty="0">
              <a:solidFill>
                <a:schemeClr val="bg1"/>
              </a:solidFill>
              <a:latin typeface="Gill Sans MT" panose="020B0502020104020203" pitchFamily="34" charset="0"/>
              <a:ea typeface="+mj-ea"/>
              <a:cs typeface="Futura-Medium" panose="020B0602020204020303" pitchFamily="34" charset="-79"/>
            </a:endParaRPr>
          </a:p>
        </p:txBody>
      </p:sp>
    </p:spTree>
    <p:extLst>
      <p:ext uri="{BB962C8B-B14F-4D97-AF65-F5344CB8AC3E}">
        <p14:creationId xmlns:p14="http://schemas.microsoft.com/office/powerpoint/2010/main" val="150798608"/>
      </p:ext>
    </p:extLst>
  </p:cSld>
  <p:clrMap bg1="lt1" tx1="dk1" bg2="lt2" tx2="dk2" accent1="accent1" accent2="accent2" accent3="accent3" accent4="accent4" accent5="accent5" accent6="accent6" hlink="hlink" folHlink="folHlink"/>
  <p:sldLayoutIdLst>
    <p:sldLayoutId id="2147483951" r:id="rId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45F1158-B1AA-8F41-AF0A-FEA0EC1874AC}"/>
              </a:ext>
            </a:extLst>
          </p:cNvPr>
          <p:cNvSpPr>
            <a:spLocks noGrp="1"/>
          </p:cNvSpPr>
          <p:nvPr>
            <p:ph type="title"/>
          </p:nvPr>
        </p:nvSpPr>
        <p:spPr>
          <a:xfrm>
            <a:off x="618968" y="2394856"/>
            <a:ext cx="6891755" cy="1889093"/>
          </a:xfrm>
          <a:prstGeom prst="rect">
            <a:avLst/>
          </a:prstGeom>
        </p:spPr>
        <p:txBody>
          <a:bodyPr vert="horz" lIns="91440" tIns="45720" rIns="91440" bIns="45720" rtlCol="0" anchor="ctr">
            <a:noAutofit/>
          </a:bodyPr>
          <a:lstStyle/>
          <a:p>
            <a:r>
              <a:rPr lang="en-US" dirty="0"/>
              <a:t>Click to edit Master title style</a:t>
            </a:r>
          </a:p>
        </p:txBody>
      </p:sp>
      <p:sp>
        <p:nvSpPr>
          <p:cNvPr id="5" name="Text Placeholder 1">
            <a:extLst>
              <a:ext uri="{FF2B5EF4-FFF2-40B4-BE49-F238E27FC236}">
                <a16:creationId xmlns:a16="http://schemas.microsoft.com/office/drawing/2014/main" id="{F8FC7CCD-75EB-9C44-BC7D-29679334A8CA}"/>
              </a:ext>
            </a:extLst>
          </p:cNvPr>
          <p:cNvSpPr txBox="1">
            <a:spLocks/>
          </p:cNvSpPr>
          <p:nvPr userDrawn="1"/>
        </p:nvSpPr>
        <p:spPr>
          <a:xfrm>
            <a:off x="7979357" y="2794960"/>
            <a:ext cx="3225168" cy="2029962"/>
          </a:xfrm>
          <a:prstGeom prst="rect">
            <a:avLst/>
          </a:prstGeom>
        </p:spPr>
        <p:txBody>
          <a:bodyPr lIns="0" tIns="0" rIns="0" bIns="0">
            <a:norm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rgbClr val="FFFFFF"/>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065"/>
              </a:lnSpc>
            </a:pPr>
            <a:r>
              <a:rPr kumimoji="1" lang="en-US" altLang="zh-CN" sz="850" b="1" baseline="0" dirty="0">
                <a:solidFill>
                  <a:srgbClr val="1D1D1B"/>
                </a:solidFill>
                <a:latin typeface="+mj-lt"/>
              </a:rPr>
              <a:t>Copyright</a:t>
            </a:r>
            <a:r>
              <a:rPr kumimoji="1" lang="zh-CN" altLang="en-US" sz="850" b="1" baseline="0" dirty="0">
                <a:solidFill>
                  <a:srgbClr val="1D1D1B"/>
                </a:solidFill>
                <a:latin typeface="+mj-lt"/>
              </a:rPr>
              <a:t> </a:t>
            </a:r>
            <a:r>
              <a:rPr kumimoji="1" lang="en-US" altLang="zh-CN" sz="850" b="1" baseline="0" dirty="0">
                <a:solidFill>
                  <a:srgbClr val="1D1D1B"/>
                </a:solidFill>
                <a:latin typeface="+mj-lt"/>
              </a:rPr>
              <a:t>©</a:t>
            </a:r>
            <a:r>
              <a:rPr kumimoji="1" lang="zh-CN" altLang="en-US" sz="850" b="1" baseline="0" dirty="0">
                <a:solidFill>
                  <a:srgbClr val="1D1D1B"/>
                </a:solidFill>
                <a:latin typeface="+mj-lt"/>
              </a:rPr>
              <a:t> </a:t>
            </a:r>
            <a:r>
              <a:rPr kumimoji="1" lang="en-US" altLang="zh-CN" sz="850" b="1" baseline="0" dirty="0">
                <a:solidFill>
                  <a:srgbClr val="1D1D1B"/>
                </a:solidFill>
                <a:latin typeface="+mj-lt"/>
              </a:rPr>
              <a:t>2024 XXX Technologies Co., Ltd.</a:t>
            </a:r>
            <a:br>
              <a:rPr kumimoji="1" lang="en-US" altLang="zh-CN" sz="850" b="1" baseline="0" dirty="0">
                <a:solidFill>
                  <a:srgbClr val="1D1D1B"/>
                </a:solidFill>
                <a:latin typeface="+mj-lt"/>
              </a:rPr>
            </a:br>
            <a:r>
              <a:rPr kumimoji="1" lang="en-US" altLang="zh-CN" sz="850" b="1" baseline="0" dirty="0">
                <a:solidFill>
                  <a:srgbClr val="1D1D1B"/>
                </a:solidFill>
                <a:latin typeface="+mj-lt"/>
              </a:rPr>
              <a:t>All Rights Reserved.</a:t>
            </a:r>
            <a:br>
              <a:rPr kumimoji="1" lang="en-US" altLang="zh-CN" sz="779" dirty="0">
                <a:solidFill>
                  <a:srgbClr val="1D1D1B"/>
                </a:solidFill>
                <a:latin typeface="+mn-lt"/>
              </a:rPr>
            </a:br>
            <a:br>
              <a:rPr kumimoji="1" lang="en-US" altLang="zh-CN" sz="779" dirty="0">
                <a:solidFill>
                  <a:srgbClr val="1D1D1B"/>
                </a:solidFill>
                <a:latin typeface="+mn-lt"/>
              </a:rPr>
            </a:br>
            <a:r>
              <a:rPr kumimoji="1" lang="en-US" altLang="zh-CN" sz="850" baseline="0" dirty="0">
                <a:solidFill>
                  <a:srgbClr val="1D1D1B"/>
                </a:solidFill>
                <a:latin typeface="+mn-lt"/>
                <a:cs typeface="Arial" panose="020B0604020202020204" pitchFamily="34" charset="0"/>
              </a:rPr>
              <a:t>The information in this document may contain predictive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statements including, without limitation, statements regarding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the future financial and operating results, future product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portfolio, new technology, etc. There are a number of factors that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could cause actual results and developments to differ materially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from those expressed or implied in the predictive statements.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Therefore, such information is provided for reference purpose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only and constitutes neither an offer nor an acceptance. XXX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may change the information at any time without notice. </a:t>
            </a:r>
          </a:p>
          <a:p>
            <a:pPr>
              <a:lnSpc>
                <a:spcPts val="1065"/>
              </a:lnSpc>
            </a:pPr>
            <a:endParaRPr kumimoji="1" lang="zh-CN" altLang="en-US" sz="779" dirty="0">
              <a:solidFill>
                <a:srgbClr val="1D1D1B"/>
              </a:solidFill>
              <a:latin typeface="+mn-lt"/>
            </a:endParaRPr>
          </a:p>
        </p:txBody>
      </p:sp>
      <p:sp>
        <p:nvSpPr>
          <p:cNvPr id="6" name="Subtitle 6">
            <a:extLst>
              <a:ext uri="{FF2B5EF4-FFF2-40B4-BE49-F238E27FC236}">
                <a16:creationId xmlns:a16="http://schemas.microsoft.com/office/drawing/2014/main" id="{12B8F806-ABD5-064C-8793-5E22C72554FD}"/>
              </a:ext>
            </a:extLst>
          </p:cNvPr>
          <p:cNvSpPr txBox="1">
            <a:spLocks/>
          </p:cNvSpPr>
          <p:nvPr userDrawn="1"/>
        </p:nvSpPr>
        <p:spPr>
          <a:xfrm>
            <a:off x="7987276" y="1599191"/>
            <a:ext cx="3477701" cy="491114"/>
          </a:xfrm>
          <a:prstGeom prst="rect">
            <a:avLst/>
          </a:prstGeom>
        </p:spPr>
        <p:txBody>
          <a:bodyPr lIns="0" tIns="0" rIns="0" bIns="0">
            <a:norm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rgbClr val="FFFFFF"/>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681"/>
              </a:lnSpc>
              <a:spcBef>
                <a:spcPts val="0"/>
              </a:spcBef>
            </a:pPr>
            <a:r>
              <a:rPr kumimoji="1" lang="zh-CN" altLang="en-US" sz="1300" dirty="0">
                <a:solidFill>
                  <a:srgbClr val="1D1D1B"/>
                </a:solidFill>
                <a:latin typeface="Gill Sans MT" panose="020B0502020104020203" pitchFamily="34" charset="0"/>
                <a:ea typeface="Microsoft YaHei" charset="-122"/>
                <a:cs typeface="Microsoft YaHei" charset="-122"/>
              </a:rPr>
              <a:t>把</a:t>
            </a:r>
            <a:r>
              <a:rPr kumimoji="1" lang="en-US" altLang="zh-CN" sz="1300" dirty="0">
                <a:solidFill>
                  <a:srgbClr val="1D1D1B"/>
                </a:solidFill>
                <a:latin typeface="Gill Sans MT" panose="020B0502020104020203" pitchFamily="34" charset="0"/>
                <a:ea typeface="Microsoft YaHei" charset="-122"/>
                <a:cs typeface="Microsoft YaHei" charset="-122"/>
              </a:rPr>
              <a:t>AI</a:t>
            </a:r>
            <a:r>
              <a:rPr kumimoji="1" lang="zh-CN" altLang="en-US" sz="1300" dirty="0">
                <a:solidFill>
                  <a:srgbClr val="1D1D1B"/>
                </a:solidFill>
                <a:latin typeface="Gill Sans MT" panose="020B0502020104020203" pitchFamily="34" charset="0"/>
                <a:ea typeface="Microsoft YaHei" charset="-122"/>
                <a:cs typeface="Microsoft YaHei" charset="-122"/>
              </a:rPr>
              <a:t>系统带入每个开发者、每个家庭、</a:t>
            </a:r>
            <a:br>
              <a:rPr kumimoji="1" lang="en-US" altLang="zh-CN" sz="1300" dirty="0">
                <a:solidFill>
                  <a:srgbClr val="1D1D1B"/>
                </a:solidFill>
                <a:latin typeface="Gill Sans MT" panose="020B0502020104020203" pitchFamily="34" charset="0"/>
                <a:ea typeface="Microsoft YaHei" charset="-122"/>
                <a:cs typeface="Microsoft YaHei" charset="-122"/>
              </a:rPr>
            </a:br>
            <a:r>
              <a:rPr kumimoji="1" lang="zh-CN" altLang="en-US" sz="1300" dirty="0">
                <a:solidFill>
                  <a:srgbClr val="1D1D1B"/>
                </a:solidFill>
                <a:latin typeface="Gill Sans MT" panose="020B0502020104020203" pitchFamily="34" charset="0"/>
                <a:ea typeface="Microsoft YaHei" charset="-122"/>
                <a:cs typeface="Microsoft YaHei" charset="-122"/>
              </a:rPr>
              <a:t>每个组织，构建万物互联的智能世界</a:t>
            </a:r>
          </a:p>
        </p:txBody>
      </p:sp>
      <p:sp>
        <p:nvSpPr>
          <p:cNvPr id="7" name="Subtitle 6">
            <a:extLst>
              <a:ext uri="{FF2B5EF4-FFF2-40B4-BE49-F238E27FC236}">
                <a16:creationId xmlns:a16="http://schemas.microsoft.com/office/drawing/2014/main" id="{F1235B6F-D691-2C40-93D4-EC5427ADDFB0}"/>
              </a:ext>
            </a:extLst>
          </p:cNvPr>
          <p:cNvSpPr txBox="1">
            <a:spLocks/>
          </p:cNvSpPr>
          <p:nvPr userDrawn="1"/>
        </p:nvSpPr>
        <p:spPr>
          <a:xfrm>
            <a:off x="7977672" y="2106124"/>
            <a:ext cx="3481833" cy="582808"/>
          </a:xfrm>
          <a:prstGeom prst="rect">
            <a:avLst/>
          </a:prstGeom>
        </p:spPr>
        <p:txBody>
          <a:bodyPr vert="horz" lIns="0" tIns="0" rIns="0" bIns="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tx1"/>
                </a:solidFill>
                <a:latin typeface="Microsoft YaHei" panose="020B0503020204020204" pitchFamily="34" charset="-122"/>
                <a:ea typeface="Microsoft YaHei" panose="020B0503020204020204" pitchFamily="34" charset="-122"/>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ts val="1294"/>
              </a:lnSpc>
            </a:pPr>
            <a:r>
              <a:rPr kumimoji="1" lang="en-US" altLang="zh-CN" sz="1200" dirty="0">
                <a:solidFill>
                  <a:srgbClr val="1D1D1B"/>
                </a:solidFill>
                <a:latin typeface="Gill Sans MT" panose="020B0502020104020203" pitchFamily="34" charset="0"/>
                <a:cs typeface="Arial" panose="020B0604020202020204" pitchFamily="34" charset="0"/>
              </a:rPr>
              <a:t>Bring AI</a:t>
            </a:r>
            <a:r>
              <a:rPr kumimoji="1" lang="zh-CN" altLang="en-US" sz="1200" dirty="0">
                <a:solidFill>
                  <a:srgbClr val="1D1D1B"/>
                </a:solidFill>
                <a:latin typeface="Gill Sans MT" panose="020B0502020104020203" pitchFamily="34" charset="0"/>
                <a:cs typeface="Arial" panose="020B0604020202020204" pitchFamily="34" charset="0"/>
              </a:rPr>
              <a:t> </a:t>
            </a:r>
            <a:r>
              <a:rPr kumimoji="1" lang="en-US" altLang="zh-CN" sz="1200" dirty="0">
                <a:solidFill>
                  <a:srgbClr val="1D1D1B"/>
                </a:solidFill>
                <a:latin typeface="Gill Sans MT" panose="020B0502020104020203" pitchFamily="34" charset="0"/>
                <a:cs typeface="Arial" panose="020B0604020202020204" pitchFamily="34" charset="0"/>
              </a:rPr>
              <a:t>System</a:t>
            </a:r>
            <a:r>
              <a:rPr kumimoji="1" lang="zh-CN" altLang="en-US" sz="1200" dirty="0">
                <a:solidFill>
                  <a:srgbClr val="1D1D1B"/>
                </a:solidFill>
                <a:latin typeface="Gill Sans MT" panose="020B0502020104020203" pitchFamily="34" charset="0"/>
                <a:cs typeface="Arial" panose="020B0604020202020204" pitchFamily="34" charset="0"/>
              </a:rPr>
              <a:t> </a:t>
            </a:r>
            <a:r>
              <a:rPr kumimoji="1" lang="en-US" altLang="zh-CN" sz="1200" dirty="0">
                <a:solidFill>
                  <a:srgbClr val="1D1D1B"/>
                </a:solidFill>
                <a:latin typeface="Gill Sans MT" panose="020B0502020104020203" pitchFamily="34" charset="0"/>
                <a:cs typeface="Arial" panose="020B0604020202020204" pitchFamily="34" charset="0"/>
              </a:rPr>
              <a:t>to every person, home and </a:t>
            </a:r>
            <a:br>
              <a:rPr kumimoji="1" lang="en-US" altLang="zh-CN" sz="1200" dirty="0">
                <a:solidFill>
                  <a:srgbClr val="1D1D1B"/>
                </a:solidFill>
                <a:latin typeface="Gill Sans MT" panose="020B0502020104020203" pitchFamily="34" charset="0"/>
                <a:cs typeface="Arial" panose="020B0604020202020204" pitchFamily="34" charset="0"/>
              </a:rPr>
            </a:br>
            <a:r>
              <a:rPr kumimoji="1" lang="en-US" altLang="zh-CN" sz="1200" dirty="0">
                <a:solidFill>
                  <a:srgbClr val="1D1D1B"/>
                </a:solidFill>
                <a:latin typeface="Gill Sans MT" panose="020B0502020104020203" pitchFamily="34" charset="0"/>
                <a:cs typeface="Arial" panose="020B0604020202020204" pitchFamily="34" charset="0"/>
              </a:rPr>
              <a:t>organization for a fully connected, </a:t>
            </a:r>
            <a:br>
              <a:rPr kumimoji="1" lang="en-US" altLang="zh-CN" sz="1200" dirty="0">
                <a:solidFill>
                  <a:srgbClr val="1D1D1B"/>
                </a:solidFill>
                <a:latin typeface="Gill Sans MT" panose="020B0502020104020203" pitchFamily="34" charset="0"/>
                <a:cs typeface="Arial" panose="020B0604020202020204" pitchFamily="34" charset="0"/>
              </a:rPr>
            </a:br>
            <a:r>
              <a:rPr kumimoji="1" lang="en-US" altLang="zh-CN" sz="1200" dirty="0">
                <a:solidFill>
                  <a:srgbClr val="1D1D1B"/>
                </a:solidFill>
                <a:latin typeface="Gill Sans MT" panose="020B0502020104020203" pitchFamily="34" charset="0"/>
                <a:cs typeface="Arial" panose="020B0604020202020204" pitchFamily="34" charset="0"/>
              </a:rPr>
              <a:t>intelligent world.</a:t>
            </a:r>
            <a:endParaRPr kumimoji="1" lang="zh-CN" altLang="en-US" sz="1200" dirty="0">
              <a:solidFill>
                <a:srgbClr val="1D1D1B"/>
              </a:solidFill>
              <a:latin typeface="Gill Sans MT" panose="020B0502020104020203" pitchFamily="34" charset="0"/>
              <a:ea typeface="Microsoft YaHei" charset="-122"/>
              <a:cs typeface="Microsoft YaHei" charset="-122"/>
            </a:endParaRPr>
          </a:p>
        </p:txBody>
      </p:sp>
      <p:sp>
        <p:nvSpPr>
          <p:cNvPr id="9" name="矩形 8">
            <a:extLst>
              <a:ext uri="{FF2B5EF4-FFF2-40B4-BE49-F238E27FC236}">
                <a16:creationId xmlns:a16="http://schemas.microsoft.com/office/drawing/2014/main" id="{4D72D31F-379B-7E48-8BAB-A5640DD86C39}"/>
              </a:ext>
            </a:extLst>
          </p:cNvPr>
          <p:cNvSpPr/>
          <p:nvPr userDrawn="1"/>
        </p:nvSpPr>
        <p:spPr bwMode="auto">
          <a:xfrm>
            <a:off x="618969" y="205786"/>
            <a:ext cx="6891755" cy="6446427"/>
          </a:xfrm>
          <a:prstGeom prst="rect">
            <a:avLst/>
          </a:prstGeom>
          <a:blipFill dpi="0" rotWithShape="1">
            <a:blip r:embed="rId3" cstate="screen">
              <a:alphaModFix amt="33000"/>
              <a:extLst>
                <a:ext uri="{28A0092B-C50C-407E-A947-70E740481C1C}">
                  <a14:useLocalDpi xmlns:a14="http://schemas.microsoft.com/office/drawing/2010/main"/>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10" name="TextBox 2">
            <a:extLst>
              <a:ext uri="{FF2B5EF4-FFF2-40B4-BE49-F238E27FC236}">
                <a16:creationId xmlns:a16="http://schemas.microsoft.com/office/drawing/2014/main" id="{1F3DDE87-89CE-3848-A1C3-2150D6C0F2CD}"/>
              </a:ext>
            </a:extLst>
          </p:cNvPr>
          <p:cNvSpPr txBox="1"/>
          <p:nvPr userDrawn="1"/>
        </p:nvSpPr>
        <p:spPr>
          <a:xfrm>
            <a:off x="8341794" y="4814879"/>
            <a:ext cx="1088553" cy="397032"/>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800" b="1" dirty="0">
                <a:solidFill>
                  <a:srgbClr val="C00000"/>
                </a:solidFill>
                <a:latin typeface="Futura-Medium" panose="020B0602020204020303" pitchFamily="34" charset="-79"/>
                <a:ea typeface="微软雅黑" panose="020B0503020204020204" pitchFamily="34" charset="-122"/>
                <a:cs typeface="Futura-Medium" panose="020B0602020204020303" pitchFamily="34" charset="-79"/>
              </a:rPr>
              <a:t>ZOMI</a:t>
            </a:r>
            <a:endParaRPr lang="en-US" sz="1800" b="1" dirty="0">
              <a:solidFill>
                <a:srgbClr val="C00000"/>
              </a:solidFill>
              <a:latin typeface="Futura-Medium" panose="020B0602020204020303" pitchFamily="34" charset="-79"/>
              <a:ea typeface="微软雅黑" panose="020B0503020204020204" pitchFamily="34" charset="-122"/>
              <a:cs typeface="Futura-Medium" panose="020B0602020204020303" pitchFamily="34" charset="-79"/>
            </a:endParaRPr>
          </a:p>
        </p:txBody>
      </p:sp>
      <p:pic>
        <p:nvPicPr>
          <p:cNvPr id="11" name="图片 10">
            <a:extLst>
              <a:ext uri="{FF2B5EF4-FFF2-40B4-BE49-F238E27FC236}">
                <a16:creationId xmlns:a16="http://schemas.microsoft.com/office/drawing/2014/main" id="{9EEF0F78-B57F-8D4C-A10F-C1BE427D4B8C}"/>
              </a:ext>
            </a:extLst>
          </p:cNvPr>
          <p:cNvPicPr>
            <a:picLocks noChangeAspect="1"/>
          </p:cNvPicPr>
          <p:nvPr userDrawn="1"/>
        </p:nvPicPr>
        <p:blipFill>
          <a:blip r:embed="rId4" cstate="print">
            <a:alphaModFix amt="70000"/>
            <a:extLst>
              <a:ext uri="{28A0092B-C50C-407E-A947-70E740481C1C}">
                <a14:useLocalDpi xmlns:a14="http://schemas.microsoft.com/office/drawing/2010/main"/>
              </a:ext>
            </a:extLst>
          </a:blip>
          <a:stretch>
            <a:fillRect/>
          </a:stretch>
        </p:blipFill>
        <p:spPr>
          <a:xfrm>
            <a:off x="7977672" y="4861362"/>
            <a:ext cx="304066" cy="304066"/>
          </a:xfrm>
          <a:prstGeom prst="ellipse">
            <a:avLst/>
          </a:prstGeom>
          <a:ln w="28575" cap="rnd">
            <a:solidFill>
              <a:schemeClr val="tx2"/>
            </a:solidFill>
            <a:prstDash val="solid"/>
          </a:ln>
          <a:effectLst/>
        </p:spPr>
      </p:pic>
      <p:sp>
        <p:nvSpPr>
          <p:cNvPr id="13" name="TextBox 2">
            <a:extLst>
              <a:ext uri="{FF2B5EF4-FFF2-40B4-BE49-F238E27FC236}">
                <a16:creationId xmlns:a16="http://schemas.microsoft.com/office/drawing/2014/main" id="{5D60F0F4-118F-1946-A08D-99C1259DCFE3}"/>
              </a:ext>
            </a:extLst>
          </p:cNvPr>
          <p:cNvSpPr txBox="1"/>
          <p:nvPr userDrawn="1"/>
        </p:nvSpPr>
        <p:spPr>
          <a:xfrm>
            <a:off x="7867185" y="5295498"/>
            <a:ext cx="3603206" cy="261354"/>
          </a:xfrm>
          <a:prstGeom prst="rect">
            <a:avLst/>
          </a:prstGeom>
          <a:noFill/>
        </p:spPr>
        <p:txBody>
          <a:bodyPr wrap="square" rtlCol="0">
            <a:spAutoFit/>
          </a:bodyPr>
          <a:lstStyle/>
          <a:p>
            <a:pPr algn="l">
              <a:lnSpc>
                <a:spcPct val="120000"/>
              </a:lnSpc>
              <a:spcBef>
                <a:spcPct val="20000"/>
              </a:spcBef>
              <a:buClr>
                <a:srgbClr val="1D1D1A"/>
              </a:buClr>
              <a:buSzPct val="50000"/>
              <a:buFont typeface="Wingdings" pitchFamily="2" charset="2"/>
              <a:buNone/>
            </a:pPr>
            <a:r>
              <a:rPr lang="en-US" altLang="zh-CN" sz="1000" dirty="0">
                <a:solidFill>
                  <a:srgbClr val="374154"/>
                </a:solidFill>
                <a:latin typeface="Gill Sans MT" panose="020B0502020104020203" pitchFamily="34" charset="0"/>
                <a:ea typeface="+mj-ea"/>
                <a:cs typeface="Futura-Medium" panose="020B0602020204020303" pitchFamily="34" charset="-79"/>
              </a:rPr>
              <a:t>GitHub</a:t>
            </a:r>
            <a:r>
              <a:rPr lang="zh-CN" altLang="en-US" sz="1000" dirty="0">
                <a:solidFill>
                  <a:srgbClr val="374154"/>
                </a:solidFill>
                <a:latin typeface="Gill Sans MT" panose="020B0502020104020203" pitchFamily="34" charset="0"/>
                <a:ea typeface="+mj-ea"/>
                <a:cs typeface="Futura-Medium" panose="020B0602020204020303" pitchFamily="34" charset="-79"/>
              </a:rPr>
              <a:t> </a:t>
            </a:r>
            <a:r>
              <a:rPr lang="en-US" altLang="zh-CN" sz="1000" dirty="0">
                <a:solidFill>
                  <a:srgbClr val="C7000B"/>
                </a:solidFill>
                <a:latin typeface="Gill Sans MT" panose="020B0502020104020203" pitchFamily="34" charset="0"/>
                <a:ea typeface="+mj-ea"/>
                <a:cs typeface="Futura-Medium" panose="020B0602020204020303" pitchFamily="34" charset="-79"/>
              </a:rPr>
              <a:t>https://</a:t>
            </a:r>
            <a:r>
              <a:rPr lang="en-US" altLang="zh-CN" sz="1000" dirty="0" err="1">
                <a:solidFill>
                  <a:srgbClr val="C7000B"/>
                </a:solidFill>
                <a:latin typeface="Gill Sans MT" panose="020B0502020104020203" pitchFamily="34" charset="0"/>
                <a:ea typeface="+mj-ea"/>
                <a:cs typeface="Futura-Medium" panose="020B0602020204020303" pitchFamily="34" charset="-79"/>
              </a:rPr>
              <a:t>github.com</a:t>
            </a:r>
            <a:r>
              <a:rPr lang="en-US" altLang="zh-CN" sz="1000" dirty="0">
                <a:solidFill>
                  <a:srgbClr val="C7000B"/>
                </a:solidFill>
                <a:latin typeface="Gill Sans MT" panose="020B0502020104020203" pitchFamily="34" charset="0"/>
                <a:ea typeface="+mj-ea"/>
                <a:cs typeface="Futura-Medium" panose="020B0602020204020303" pitchFamily="34" charset="-79"/>
              </a:rPr>
              <a:t>/chenzomi12/</a:t>
            </a:r>
            <a:r>
              <a:rPr lang="en-US" altLang="zh-CN" sz="1000" dirty="0" err="1">
                <a:solidFill>
                  <a:srgbClr val="C7000B"/>
                </a:solidFill>
                <a:latin typeface="Gill Sans MT" panose="020B0502020104020203" pitchFamily="34" charset="0"/>
                <a:ea typeface="+mj-ea"/>
                <a:cs typeface="Futura-Medium" panose="020B0602020204020303" pitchFamily="34" charset="-79"/>
              </a:rPr>
              <a:t>AIInfra</a:t>
            </a:r>
            <a:endParaRPr lang="en-US" sz="1000" dirty="0">
              <a:solidFill>
                <a:srgbClr val="C00000"/>
              </a:solidFill>
              <a:latin typeface="Gill Sans MT" panose="020B0502020104020203" pitchFamily="34" charset="0"/>
              <a:ea typeface="+mj-ea"/>
              <a:cs typeface="Futura-Medium" panose="020B0602020204020303" pitchFamily="34" charset="-79"/>
            </a:endParaRPr>
          </a:p>
        </p:txBody>
      </p:sp>
      <p:sp>
        <p:nvSpPr>
          <p:cNvPr id="14" name="Rectangle 15">
            <a:extLst>
              <a:ext uri="{FF2B5EF4-FFF2-40B4-BE49-F238E27FC236}">
                <a16:creationId xmlns:a16="http://schemas.microsoft.com/office/drawing/2014/main" id="{0EC9B7D7-7D0C-DF4F-AD3A-7486CA53DEF5}"/>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5" name="组合 14">
            <a:extLst>
              <a:ext uri="{FF2B5EF4-FFF2-40B4-BE49-F238E27FC236}">
                <a16:creationId xmlns:a16="http://schemas.microsoft.com/office/drawing/2014/main" id="{2B0B6BED-EC97-644A-A3AA-16845E63E14F}"/>
              </a:ext>
            </a:extLst>
          </p:cNvPr>
          <p:cNvGrpSpPr/>
          <p:nvPr userDrawn="1"/>
        </p:nvGrpSpPr>
        <p:grpSpPr>
          <a:xfrm>
            <a:off x="12438524" y="3358802"/>
            <a:ext cx="1214711" cy="3499198"/>
            <a:chOff x="12438524" y="3358802"/>
            <a:chExt cx="1214711" cy="3499198"/>
          </a:xfrm>
        </p:grpSpPr>
        <p:sp>
          <p:nvSpPr>
            <p:cNvPr id="16" name="矩形 15">
              <a:extLst>
                <a:ext uri="{FF2B5EF4-FFF2-40B4-BE49-F238E27FC236}">
                  <a16:creationId xmlns:a16="http://schemas.microsoft.com/office/drawing/2014/main" id="{60EBDB5A-75AE-9C47-A64F-5171BD8F48E0}"/>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7" name="Group 18">
              <a:extLst>
                <a:ext uri="{FF2B5EF4-FFF2-40B4-BE49-F238E27FC236}">
                  <a16:creationId xmlns:a16="http://schemas.microsoft.com/office/drawing/2014/main" id="{527B1546-2E76-7B4C-A868-01866BFAE8E9}"/>
                </a:ext>
              </a:extLst>
            </p:cNvPr>
            <p:cNvGrpSpPr>
              <a:grpSpLocks/>
            </p:cNvGrpSpPr>
            <p:nvPr/>
          </p:nvGrpSpPr>
          <p:grpSpPr bwMode="auto">
            <a:xfrm>
              <a:off x="12552504" y="3727418"/>
              <a:ext cx="986752" cy="182532"/>
              <a:chOff x="5893" y="2387"/>
              <a:chExt cx="466" cy="115"/>
            </a:xfrm>
          </p:grpSpPr>
          <p:sp>
            <p:nvSpPr>
              <p:cNvPr id="78" name="Rectangle 19">
                <a:extLst>
                  <a:ext uri="{FF2B5EF4-FFF2-40B4-BE49-F238E27FC236}">
                    <a16:creationId xmlns:a16="http://schemas.microsoft.com/office/drawing/2014/main" id="{A04BE7DC-57AD-E84A-99B6-5748D4F483F2}"/>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9" name="Rectangle 20">
                <a:extLst>
                  <a:ext uri="{FF2B5EF4-FFF2-40B4-BE49-F238E27FC236}">
                    <a16:creationId xmlns:a16="http://schemas.microsoft.com/office/drawing/2014/main" id="{5092770A-CB07-5648-8431-057E93EE9C78}"/>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80" name="Rectangle 21">
                <a:extLst>
                  <a:ext uri="{FF2B5EF4-FFF2-40B4-BE49-F238E27FC236}">
                    <a16:creationId xmlns:a16="http://schemas.microsoft.com/office/drawing/2014/main" id="{67EF5B91-6FE9-4549-9ECA-04964BEE5628}"/>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81" name="Rectangle 22">
                <a:extLst>
                  <a:ext uri="{FF2B5EF4-FFF2-40B4-BE49-F238E27FC236}">
                    <a16:creationId xmlns:a16="http://schemas.microsoft.com/office/drawing/2014/main" id="{05182D15-89A2-6045-85B8-2280685F8DAD}"/>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23">
              <a:extLst>
                <a:ext uri="{FF2B5EF4-FFF2-40B4-BE49-F238E27FC236}">
                  <a16:creationId xmlns:a16="http://schemas.microsoft.com/office/drawing/2014/main" id="{BBE18069-10C2-1945-BA80-A024FCF915CC}"/>
                </a:ext>
              </a:extLst>
            </p:cNvPr>
            <p:cNvGrpSpPr>
              <a:grpSpLocks/>
            </p:cNvGrpSpPr>
            <p:nvPr/>
          </p:nvGrpSpPr>
          <p:grpSpPr bwMode="auto">
            <a:xfrm>
              <a:off x="12552504" y="3943282"/>
              <a:ext cx="986752" cy="182532"/>
              <a:chOff x="5893" y="2523"/>
              <a:chExt cx="466" cy="115"/>
            </a:xfrm>
          </p:grpSpPr>
          <p:sp>
            <p:nvSpPr>
              <p:cNvPr id="74" name="Rectangle 24">
                <a:extLst>
                  <a:ext uri="{FF2B5EF4-FFF2-40B4-BE49-F238E27FC236}">
                    <a16:creationId xmlns:a16="http://schemas.microsoft.com/office/drawing/2014/main" id="{A96CDD39-1926-5E4E-A9F7-499BEC236178}"/>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5">
                <a:extLst>
                  <a:ext uri="{FF2B5EF4-FFF2-40B4-BE49-F238E27FC236}">
                    <a16:creationId xmlns:a16="http://schemas.microsoft.com/office/drawing/2014/main" id="{579B7635-77E5-5941-814B-D0090677EF95}"/>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6" name="Rectangle 26">
                <a:extLst>
                  <a:ext uri="{FF2B5EF4-FFF2-40B4-BE49-F238E27FC236}">
                    <a16:creationId xmlns:a16="http://schemas.microsoft.com/office/drawing/2014/main" id="{38FBF335-4C26-E44C-A51F-6334936CEB82}"/>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7" name="Rectangle 27">
                <a:extLst>
                  <a:ext uri="{FF2B5EF4-FFF2-40B4-BE49-F238E27FC236}">
                    <a16:creationId xmlns:a16="http://schemas.microsoft.com/office/drawing/2014/main" id="{8A3611F2-FDDF-F141-A871-D946E74F703E}"/>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28">
              <a:extLst>
                <a:ext uri="{FF2B5EF4-FFF2-40B4-BE49-F238E27FC236}">
                  <a16:creationId xmlns:a16="http://schemas.microsoft.com/office/drawing/2014/main" id="{8682B6F8-0456-EC48-8FBE-44EA6E099FCF}"/>
                </a:ext>
              </a:extLst>
            </p:cNvPr>
            <p:cNvGrpSpPr>
              <a:grpSpLocks/>
            </p:cNvGrpSpPr>
            <p:nvPr/>
          </p:nvGrpSpPr>
          <p:grpSpPr bwMode="auto">
            <a:xfrm>
              <a:off x="12552504" y="4159146"/>
              <a:ext cx="986752" cy="182532"/>
              <a:chOff x="5893" y="2659"/>
              <a:chExt cx="466" cy="115"/>
            </a:xfrm>
          </p:grpSpPr>
          <p:sp>
            <p:nvSpPr>
              <p:cNvPr id="70" name="Rectangle 29">
                <a:extLst>
                  <a:ext uri="{FF2B5EF4-FFF2-40B4-BE49-F238E27FC236}">
                    <a16:creationId xmlns:a16="http://schemas.microsoft.com/office/drawing/2014/main" id="{86BB10EF-5D49-5446-B416-860964EAB06D}"/>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30">
                <a:extLst>
                  <a:ext uri="{FF2B5EF4-FFF2-40B4-BE49-F238E27FC236}">
                    <a16:creationId xmlns:a16="http://schemas.microsoft.com/office/drawing/2014/main" id="{519C7337-95C9-1347-97FA-15907949DE8D}"/>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2" name="Rectangle 31">
                <a:extLst>
                  <a:ext uri="{FF2B5EF4-FFF2-40B4-BE49-F238E27FC236}">
                    <a16:creationId xmlns:a16="http://schemas.microsoft.com/office/drawing/2014/main" id="{BEDA1CC2-7E03-E349-9D8A-35B4EB50D469}"/>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32">
                <a:extLst>
                  <a:ext uri="{FF2B5EF4-FFF2-40B4-BE49-F238E27FC236}">
                    <a16:creationId xmlns:a16="http://schemas.microsoft.com/office/drawing/2014/main" id="{6478A1D2-1521-2844-9E68-4B4F96BAA7C8}"/>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33">
              <a:extLst>
                <a:ext uri="{FF2B5EF4-FFF2-40B4-BE49-F238E27FC236}">
                  <a16:creationId xmlns:a16="http://schemas.microsoft.com/office/drawing/2014/main" id="{EBDF60B0-CCA3-6A47-BCD7-DCABD4054644}"/>
                </a:ext>
              </a:extLst>
            </p:cNvPr>
            <p:cNvGrpSpPr>
              <a:grpSpLocks/>
            </p:cNvGrpSpPr>
            <p:nvPr/>
          </p:nvGrpSpPr>
          <p:grpSpPr bwMode="auto">
            <a:xfrm>
              <a:off x="12552504" y="3511551"/>
              <a:ext cx="986752" cy="188882"/>
              <a:chOff x="5893" y="2251"/>
              <a:chExt cx="466" cy="119"/>
            </a:xfrm>
          </p:grpSpPr>
          <p:sp>
            <p:nvSpPr>
              <p:cNvPr id="66" name="Rectangle 34">
                <a:extLst>
                  <a:ext uri="{FF2B5EF4-FFF2-40B4-BE49-F238E27FC236}">
                    <a16:creationId xmlns:a16="http://schemas.microsoft.com/office/drawing/2014/main" id="{5125594C-5313-C34E-839A-1DA18F7788EB}"/>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5">
                <a:extLst>
                  <a:ext uri="{FF2B5EF4-FFF2-40B4-BE49-F238E27FC236}">
                    <a16:creationId xmlns:a16="http://schemas.microsoft.com/office/drawing/2014/main" id="{8313D8F3-D70F-4E4F-86B1-E609FF28826A}"/>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8" name="Rectangle 36">
                <a:extLst>
                  <a:ext uri="{FF2B5EF4-FFF2-40B4-BE49-F238E27FC236}">
                    <a16:creationId xmlns:a16="http://schemas.microsoft.com/office/drawing/2014/main" id="{CBA1FA4C-75C0-D349-8630-E228CD42180F}"/>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37">
                <a:extLst>
                  <a:ext uri="{FF2B5EF4-FFF2-40B4-BE49-F238E27FC236}">
                    <a16:creationId xmlns:a16="http://schemas.microsoft.com/office/drawing/2014/main" id="{00D2C4F8-6F52-1640-BB34-54901F330720}"/>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38">
              <a:extLst>
                <a:ext uri="{FF2B5EF4-FFF2-40B4-BE49-F238E27FC236}">
                  <a16:creationId xmlns:a16="http://schemas.microsoft.com/office/drawing/2014/main" id="{69F5A2EF-9997-1942-A95A-9DBAB893CECC}"/>
                </a:ext>
              </a:extLst>
            </p:cNvPr>
            <p:cNvGrpSpPr>
              <a:grpSpLocks/>
            </p:cNvGrpSpPr>
            <p:nvPr/>
          </p:nvGrpSpPr>
          <p:grpSpPr bwMode="auto">
            <a:xfrm>
              <a:off x="12552504" y="4519449"/>
              <a:ext cx="986752" cy="182532"/>
              <a:chOff x="5893" y="2886"/>
              <a:chExt cx="466" cy="115"/>
            </a:xfrm>
          </p:grpSpPr>
          <p:sp>
            <p:nvSpPr>
              <p:cNvPr id="62" name="Rectangle 39">
                <a:extLst>
                  <a:ext uri="{FF2B5EF4-FFF2-40B4-BE49-F238E27FC236}">
                    <a16:creationId xmlns:a16="http://schemas.microsoft.com/office/drawing/2014/main" id="{5529C84D-B764-FE42-A1BF-78BED2ABC072}"/>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40">
                <a:extLst>
                  <a:ext uri="{FF2B5EF4-FFF2-40B4-BE49-F238E27FC236}">
                    <a16:creationId xmlns:a16="http://schemas.microsoft.com/office/drawing/2014/main" id="{CC97E4C5-963D-4B4E-9153-9E14F73F1BA6}"/>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4" name="Rectangle 41">
                <a:extLst>
                  <a:ext uri="{FF2B5EF4-FFF2-40B4-BE49-F238E27FC236}">
                    <a16:creationId xmlns:a16="http://schemas.microsoft.com/office/drawing/2014/main" id="{E1872D1B-E07E-1E49-A78C-76802A09B04E}"/>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42">
                <a:extLst>
                  <a:ext uri="{FF2B5EF4-FFF2-40B4-BE49-F238E27FC236}">
                    <a16:creationId xmlns:a16="http://schemas.microsoft.com/office/drawing/2014/main" id="{532BE238-78B4-7E4A-8EA1-12ED81BC54C1}"/>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43">
              <a:extLst>
                <a:ext uri="{FF2B5EF4-FFF2-40B4-BE49-F238E27FC236}">
                  <a16:creationId xmlns:a16="http://schemas.microsoft.com/office/drawing/2014/main" id="{1FEC1308-2B32-CB4C-BAB2-FB1E6AFF1388}"/>
                </a:ext>
              </a:extLst>
            </p:cNvPr>
            <p:cNvGrpSpPr>
              <a:grpSpLocks/>
            </p:cNvGrpSpPr>
            <p:nvPr/>
          </p:nvGrpSpPr>
          <p:grpSpPr bwMode="auto">
            <a:xfrm>
              <a:off x="12552504" y="4735313"/>
              <a:ext cx="986752" cy="182532"/>
              <a:chOff x="5893" y="3022"/>
              <a:chExt cx="466" cy="115"/>
            </a:xfrm>
          </p:grpSpPr>
          <p:sp>
            <p:nvSpPr>
              <p:cNvPr id="58" name="Rectangle 44">
                <a:extLst>
                  <a:ext uri="{FF2B5EF4-FFF2-40B4-BE49-F238E27FC236}">
                    <a16:creationId xmlns:a16="http://schemas.microsoft.com/office/drawing/2014/main" id="{DB762B7D-0BDE-5F48-8858-6D69D4303A9B}"/>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5">
                <a:extLst>
                  <a:ext uri="{FF2B5EF4-FFF2-40B4-BE49-F238E27FC236}">
                    <a16:creationId xmlns:a16="http://schemas.microsoft.com/office/drawing/2014/main" id="{A65AC15A-59B6-474B-B237-E106F036B60B}"/>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0" name="Rectangle 46">
                <a:extLst>
                  <a:ext uri="{FF2B5EF4-FFF2-40B4-BE49-F238E27FC236}">
                    <a16:creationId xmlns:a16="http://schemas.microsoft.com/office/drawing/2014/main" id="{33BFDFF7-57E3-0C41-A90F-0543BAEB5F50}"/>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47">
                <a:extLst>
                  <a:ext uri="{FF2B5EF4-FFF2-40B4-BE49-F238E27FC236}">
                    <a16:creationId xmlns:a16="http://schemas.microsoft.com/office/drawing/2014/main" id="{D3FFE56D-5EA1-EA4D-B229-81FFE5A7E18B}"/>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48">
              <a:extLst>
                <a:ext uri="{FF2B5EF4-FFF2-40B4-BE49-F238E27FC236}">
                  <a16:creationId xmlns:a16="http://schemas.microsoft.com/office/drawing/2014/main" id="{3E677EA2-8362-AE45-BC63-8A925E8FC16F}"/>
                </a:ext>
              </a:extLst>
            </p:cNvPr>
            <p:cNvGrpSpPr>
              <a:grpSpLocks/>
            </p:cNvGrpSpPr>
            <p:nvPr/>
          </p:nvGrpSpPr>
          <p:grpSpPr bwMode="auto">
            <a:xfrm>
              <a:off x="12552504" y="4951179"/>
              <a:ext cx="986752" cy="182532"/>
              <a:chOff x="5893" y="3158"/>
              <a:chExt cx="466" cy="115"/>
            </a:xfrm>
          </p:grpSpPr>
          <p:sp>
            <p:nvSpPr>
              <p:cNvPr id="54" name="Rectangle 49">
                <a:extLst>
                  <a:ext uri="{FF2B5EF4-FFF2-40B4-BE49-F238E27FC236}">
                    <a16:creationId xmlns:a16="http://schemas.microsoft.com/office/drawing/2014/main" id="{83FE3FE3-7886-BC43-B7E9-DA589B3E135E}"/>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50">
                <a:extLst>
                  <a:ext uri="{FF2B5EF4-FFF2-40B4-BE49-F238E27FC236}">
                    <a16:creationId xmlns:a16="http://schemas.microsoft.com/office/drawing/2014/main" id="{E618977A-DBEC-594A-8580-8F9AECCC11B9}"/>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6" name="Rectangle 51">
                <a:extLst>
                  <a:ext uri="{FF2B5EF4-FFF2-40B4-BE49-F238E27FC236}">
                    <a16:creationId xmlns:a16="http://schemas.microsoft.com/office/drawing/2014/main" id="{FD976F1A-42D5-E64F-BD6C-06908DD53C20}"/>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52">
                <a:extLst>
                  <a:ext uri="{FF2B5EF4-FFF2-40B4-BE49-F238E27FC236}">
                    <a16:creationId xmlns:a16="http://schemas.microsoft.com/office/drawing/2014/main" id="{03EB2932-0DCA-3A4B-A65D-CC4D89814F87}"/>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4" name="Group 53">
              <a:extLst>
                <a:ext uri="{FF2B5EF4-FFF2-40B4-BE49-F238E27FC236}">
                  <a16:creationId xmlns:a16="http://schemas.microsoft.com/office/drawing/2014/main" id="{A5649E5A-5F15-914A-A8CA-AB33C2CB5235}"/>
                </a:ext>
              </a:extLst>
            </p:cNvPr>
            <p:cNvGrpSpPr>
              <a:grpSpLocks/>
            </p:cNvGrpSpPr>
            <p:nvPr/>
          </p:nvGrpSpPr>
          <p:grpSpPr bwMode="auto">
            <a:xfrm>
              <a:off x="12552504" y="5311482"/>
              <a:ext cx="986752" cy="182532"/>
              <a:chOff x="5893" y="3385"/>
              <a:chExt cx="466" cy="115"/>
            </a:xfrm>
          </p:grpSpPr>
          <p:sp>
            <p:nvSpPr>
              <p:cNvPr id="50" name="Rectangle 54">
                <a:extLst>
                  <a:ext uri="{FF2B5EF4-FFF2-40B4-BE49-F238E27FC236}">
                    <a16:creationId xmlns:a16="http://schemas.microsoft.com/office/drawing/2014/main" id="{72A1B707-641B-BF4D-8664-0C48C26CC033}"/>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5">
                <a:extLst>
                  <a:ext uri="{FF2B5EF4-FFF2-40B4-BE49-F238E27FC236}">
                    <a16:creationId xmlns:a16="http://schemas.microsoft.com/office/drawing/2014/main" id="{FF8A8A92-54E5-0347-A974-C7FE637556F9}"/>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2" name="Rectangle 56">
                <a:extLst>
                  <a:ext uri="{FF2B5EF4-FFF2-40B4-BE49-F238E27FC236}">
                    <a16:creationId xmlns:a16="http://schemas.microsoft.com/office/drawing/2014/main" id="{15CA81D9-72B7-BB4F-A99C-BD6A58435CF1}"/>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57">
                <a:extLst>
                  <a:ext uri="{FF2B5EF4-FFF2-40B4-BE49-F238E27FC236}">
                    <a16:creationId xmlns:a16="http://schemas.microsoft.com/office/drawing/2014/main" id="{B9E74982-404B-344F-B919-2CBFE33C3505}"/>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5" name="Group 58">
              <a:extLst>
                <a:ext uri="{FF2B5EF4-FFF2-40B4-BE49-F238E27FC236}">
                  <a16:creationId xmlns:a16="http://schemas.microsoft.com/office/drawing/2014/main" id="{5B57D6E0-D696-A34B-B71C-E6E6867814C7}"/>
                </a:ext>
              </a:extLst>
            </p:cNvPr>
            <p:cNvGrpSpPr>
              <a:grpSpLocks/>
            </p:cNvGrpSpPr>
            <p:nvPr/>
          </p:nvGrpSpPr>
          <p:grpSpPr bwMode="auto">
            <a:xfrm>
              <a:off x="12552504" y="5527346"/>
              <a:ext cx="986752" cy="182532"/>
              <a:chOff x="5893" y="3521"/>
              <a:chExt cx="466" cy="115"/>
            </a:xfrm>
          </p:grpSpPr>
          <p:sp>
            <p:nvSpPr>
              <p:cNvPr id="46" name="Rectangle 59">
                <a:extLst>
                  <a:ext uri="{FF2B5EF4-FFF2-40B4-BE49-F238E27FC236}">
                    <a16:creationId xmlns:a16="http://schemas.microsoft.com/office/drawing/2014/main" id="{C3598B2A-52EF-1644-8E8C-0CFCFD797FB9}"/>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60">
                <a:extLst>
                  <a:ext uri="{FF2B5EF4-FFF2-40B4-BE49-F238E27FC236}">
                    <a16:creationId xmlns:a16="http://schemas.microsoft.com/office/drawing/2014/main" id="{D0F0F2FA-F49D-E847-A121-5738CFC3AC70}"/>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8" name="Rectangle 61">
                <a:extLst>
                  <a:ext uri="{FF2B5EF4-FFF2-40B4-BE49-F238E27FC236}">
                    <a16:creationId xmlns:a16="http://schemas.microsoft.com/office/drawing/2014/main" id="{34F7EC08-7915-124B-85B7-8610F4FE0091}"/>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62">
                <a:extLst>
                  <a:ext uri="{FF2B5EF4-FFF2-40B4-BE49-F238E27FC236}">
                    <a16:creationId xmlns:a16="http://schemas.microsoft.com/office/drawing/2014/main" id="{CBF28FF4-D780-264E-A96E-999F90B97758}"/>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6" name="Group 63">
              <a:extLst>
                <a:ext uri="{FF2B5EF4-FFF2-40B4-BE49-F238E27FC236}">
                  <a16:creationId xmlns:a16="http://schemas.microsoft.com/office/drawing/2014/main" id="{91151042-4ACA-7342-9339-1B21CA77E32B}"/>
                </a:ext>
              </a:extLst>
            </p:cNvPr>
            <p:cNvGrpSpPr>
              <a:grpSpLocks/>
            </p:cNvGrpSpPr>
            <p:nvPr/>
          </p:nvGrpSpPr>
          <p:grpSpPr bwMode="auto">
            <a:xfrm>
              <a:off x="12552504" y="5743210"/>
              <a:ext cx="986752" cy="182532"/>
              <a:chOff x="5893" y="3657"/>
              <a:chExt cx="466" cy="115"/>
            </a:xfrm>
          </p:grpSpPr>
          <p:sp>
            <p:nvSpPr>
              <p:cNvPr id="42" name="Rectangle 64">
                <a:extLst>
                  <a:ext uri="{FF2B5EF4-FFF2-40B4-BE49-F238E27FC236}">
                    <a16:creationId xmlns:a16="http://schemas.microsoft.com/office/drawing/2014/main" id="{9E4FBBCD-F8E4-A649-981E-D46343ADCB26}"/>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5">
                <a:extLst>
                  <a:ext uri="{FF2B5EF4-FFF2-40B4-BE49-F238E27FC236}">
                    <a16:creationId xmlns:a16="http://schemas.microsoft.com/office/drawing/2014/main" id="{03B778E3-4E84-DA4D-8FBE-A3CF4464E939}"/>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4" name="Rectangle 66">
                <a:extLst>
                  <a:ext uri="{FF2B5EF4-FFF2-40B4-BE49-F238E27FC236}">
                    <a16:creationId xmlns:a16="http://schemas.microsoft.com/office/drawing/2014/main" id="{A739A690-256C-6B45-8F06-D782A2D46D31}"/>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67">
                <a:extLst>
                  <a:ext uri="{FF2B5EF4-FFF2-40B4-BE49-F238E27FC236}">
                    <a16:creationId xmlns:a16="http://schemas.microsoft.com/office/drawing/2014/main" id="{A62FB270-DA45-CC43-B966-E5B4B93ABDCF}"/>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7" name="Group 68">
              <a:extLst>
                <a:ext uri="{FF2B5EF4-FFF2-40B4-BE49-F238E27FC236}">
                  <a16:creationId xmlns:a16="http://schemas.microsoft.com/office/drawing/2014/main" id="{319919FB-1BAF-FA49-B450-7D04E4811579}"/>
                </a:ext>
              </a:extLst>
            </p:cNvPr>
            <p:cNvGrpSpPr>
              <a:grpSpLocks/>
            </p:cNvGrpSpPr>
            <p:nvPr/>
          </p:nvGrpSpPr>
          <p:grpSpPr bwMode="auto">
            <a:xfrm>
              <a:off x="12552504" y="6103513"/>
              <a:ext cx="986752" cy="182532"/>
              <a:chOff x="5893" y="3884"/>
              <a:chExt cx="466" cy="115"/>
            </a:xfrm>
          </p:grpSpPr>
          <p:sp>
            <p:nvSpPr>
              <p:cNvPr id="38" name="Rectangle 69">
                <a:extLst>
                  <a:ext uri="{FF2B5EF4-FFF2-40B4-BE49-F238E27FC236}">
                    <a16:creationId xmlns:a16="http://schemas.microsoft.com/office/drawing/2014/main" id="{557E3CC4-6914-A046-8E50-285DE0199E3A}"/>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70">
                <a:extLst>
                  <a:ext uri="{FF2B5EF4-FFF2-40B4-BE49-F238E27FC236}">
                    <a16:creationId xmlns:a16="http://schemas.microsoft.com/office/drawing/2014/main" id="{9C9D87B6-8409-3E4C-A39A-27FCC1916B59}"/>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0" name="Rectangle 71">
                <a:extLst>
                  <a:ext uri="{FF2B5EF4-FFF2-40B4-BE49-F238E27FC236}">
                    <a16:creationId xmlns:a16="http://schemas.microsoft.com/office/drawing/2014/main" id="{8E44D8DF-6579-7F40-A242-DA920ED37966}"/>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72">
                <a:extLst>
                  <a:ext uri="{FF2B5EF4-FFF2-40B4-BE49-F238E27FC236}">
                    <a16:creationId xmlns:a16="http://schemas.microsoft.com/office/drawing/2014/main" id="{CD513B5C-7113-F14D-99D9-C73E95E46140}"/>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8" name="Group 73">
              <a:extLst>
                <a:ext uri="{FF2B5EF4-FFF2-40B4-BE49-F238E27FC236}">
                  <a16:creationId xmlns:a16="http://schemas.microsoft.com/office/drawing/2014/main" id="{D6A7D29E-C46B-0747-86B2-75419D553192}"/>
                </a:ext>
              </a:extLst>
            </p:cNvPr>
            <p:cNvGrpSpPr>
              <a:grpSpLocks/>
            </p:cNvGrpSpPr>
            <p:nvPr/>
          </p:nvGrpSpPr>
          <p:grpSpPr bwMode="auto">
            <a:xfrm>
              <a:off x="12552504" y="6328901"/>
              <a:ext cx="986752" cy="182532"/>
              <a:chOff x="5893" y="4026"/>
              <a:chExt cx="466" cy="115"/>
            </a:xfrm>
          </p:grpSpPr>
          <p:sp>
            <p:nvSpPr>
              <p:cNvPr id="34" name="Rectangle 74">
                <a:extLst>
                  <a:ext uri="{FF2B5EF4-FFF2-40B4-BE49-F238E27FC236}">
                    <a16:creationId xmlns:a16="http://schemas.microsoft.com/office/drawing/2014/main" id="{4F04C9DB-93AE-614C-8876-96E3637C17FC}"/>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5">
                <a:extLst>
                  <a:ext uri="{FF2B5EF4-FFF2-40B4-BE49-F238E27FC236}">
                    <a16:creationId xmlns:a16="http://schemas.microsoft.com/office/drawing/2014/main" id="{C5554F3B-E2F0-2945-A366-E7AD36F46208}"/>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6" name="Rectangle 76">
                <a:extLst>
                  <a:ext uri="{FF2B5EF4-FFF2-40B4-BE49-F238E27FC236}">
                    <a16:creationId xmlns:a16="http://schemas.microsoft.com/office/drawing/2014/main" id="{78782E55-DCC7-CE44-991D-BF17096DDD57}"/>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77">
                <a:extLst>
                  <a:ext uri="{FF2B5EF4-FFF2-40B4-BE49-F238E27FC236}">
                    <a16:creationId xmlns:a16="http://schemas.microsoft.com/office/drawing/2014/main" id="{BD72408E-6A44-9448-B58A-ED029093DF7E}"/>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9" name="Group 78">
              <a:extLst>
                <a:ext uri="{FF2B5EF4-FFF2-40B4-BE49-F238E27FC236}">
                  <a16:creationId xmlns:a16="http://schemas.microsoft.com/office/drawing/2014/main" id="{8ED4F9E5-4BBE-B548-9115-7B8E22D2A23B}"/>
                </a:ext>
              </a:extLst>
            </p:cNvPr>
            <p:cNvGrpSpPr>
              <a:grpSpLocks/>
            </p:cNvGrpSpPr>
            <p:nvPr/>
          </p:nvGrpSpPr>
          <p:grpSpPr bwMode="auto">
            <a:xfrm>
              <a:off x="12552504" y="6552703"/>
              <a:ext cx="986752" cy="182532"/>
              <a:chOff x="5893" y="4167"/>
              <a:chExt cx="466" cy="115"/>
            </a:xfrm>
          </p:grpSpPr>
          <p:sp>
            <p:nvSpPr>
              <p:cNvPr id="30" name="Rectangle 79">
                <a:extLst>
                  <a:ext uri="{FF2B5EF4-FFF2-40B4-BE49-F238E27FC236}">
                    <a16:creationId xmlns:a16="http://schemas.microsoft.com/office/drawing/2014/main" id="{3B8A6581-131D-824E-8913-DB991DC53086}"/>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80">
                <a:extLst>
                  <a:ext uri="{FF2B5EF4-FFF2-40B4-BE49-F238E27FC236}">
                    <a16:creationId xmlns:a16="http://schemas.microsoft.com/office/drawing/2014/main" id="{F8A4D103-CAB9-A240-B9CA-A489B8D46C2B}"/>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2" name="Rectangle 81">
                <a:extLst>
                  <a:ext uri="{FF2B5EF4-FFF2-40B4-BE49-F238E27FC236}">
                    <a16:creationId xmlns:a16="http://schemas.microsoft.com/office/drawing/2014/main" id="{041501D7-F06A-BF49-A8E5-02731A994871}"/>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82">
                <a:extLst>
                  <a:ext uri="{FF2B5EF4-FFF2-40B4-BE49-F238E27FC236}">
                    <a16:creationId xmlns:a16="http://schemas.microsoft.com/office/drawing/2014/main" id="{F99404D7-4332-9643-B495-D6154C54F2D1}"/>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82" name="Rectangle 83">
            <a:extLst>
              <a:ext uri="{FF2B5EF4-FFF2-40B4-BE49-F238E27FC236}">
                <a16:creationId xmlns:a16="http://schemas.microsoft.com/office/drawing/2014/main" id="{43ABAB17-CA5F-A74E-BB2E-090DBF5B85BE}"/>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83" name="Rectangle 84">
            <a:extLst>
              <a:ext uri="{FF2B5EF4-FFF2-40B4-BE49-F238E27FC236}">
                <a16:creationId xmlns:a16="http://schemas.microsoft.com/office/drawing/2014/main" id="{349F19F3-23A8-3242-9192-BA7445FD94D8}"/>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
        <p:nvSpPr>
          <p:cNvPr id="84" name="TextBox 2">
            <a:extLst>
              <a:ext uri="{FF2B5EF4-FFF2-40B4-BE49-F238E27FC236}">
                <a16:creationId xmlns:a16="http://schemas.microsoft.com/office/drawing/2014/main" id="{B952CFF2-CD76-E646-B5C0-160ACDA764BB}"/>
              </a:ext>
            </a:extLst>
          </p:cNvPr>
          <p:cNvSpPr txBox="1"/>
          <p:nvPr userDrawn="1"/>
        </p:nvSpPr>
        <p:spPr>
          <a:xfrm>
            <a:off x="553765" y="6454018"/>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bg1"/>
                </a:solidFill>
                <a:latin typeface="Futura-Medium" panose="020B0602020204020303" pitchFamily="34" charset="-79"/>
                <a:ea typeface="微软雅黑" panose="020B0503020204020204" pitchFamily="34" charset="-122"/>
                <a:cs typeface="Futura-Medium" panose="020B0602020204020303" pitchFamily="34" charset="-79"/>
              </a:rPr>
              <a:t>ZOMI</a:t>
            </a:r>
            <a:endParaRPr lang="en-US" sz="1200" dirty="0">
              <a:solidFill>
                <a:schemeClr val="bg1"/>
              </a:solidFill>
              <a:latin typeface="Futura-Medium" panose="020B0602020204020303" pitchFamily="34" charset="-79"/>
              <a:ea typeface="微软雅黑" panose="020B0503020204020204" pitchFamily="34" charset="-122"/>
              <a:cs typeface="Futura-Medium" panose="020B0602020204020303" pitchFamily="34" charset="-79"/>
            </a:endParaRPr>
          </a:p>
        </p:txBody>
      </p:sp>
      <p:pic>
        <p:nvPicPr>
          <p:cNvPr id="85" name="图片 84">
            <a:extLst>
              <a:ext uri="{FF2B5EF4-FFF2-40B4-BE49-F238E27FC236}">
                <a16:creationId xmlns:a16="http://schemas.microsoft.com/office/drawing/2014/main" id="{A6C0346B-14CF-D843-B655-A3D9F02332A1}"/>
              </a:ext>
            </a:extLst>
          </p:cNvPr>
          <p:cNvPicPr>
            <a:picLocks noChangeAspect="1"/>
          </p:cNvPicPr>
          <p:nvPr userDrawn="1"/>
        </p:nvPicPr>
        <p:blipFill>
          <a:blip r:embed="rId4" cstate="print">
            <a:alphaModFix amt="70000"/>
            <a:extLst>
              <a:ext uri="{28A0092B-C50C-407E-A947-70E740481C1C}">
                <a14:useLocalDpi xmlns:a14="http://schemas.microsoft.com/office/drawing/2010/main"/>
              </a:ext>
            </a:extLst>
          </a:blip>
          <a:stretch>
            <a:fillRect/>
          </a:stretch>
        </p:blipFill>
        <p:spPr>
          <a:xfrm>
            <a:off x="337741" y="6529751"/>
            <a:ext cx="144000" cy="144000"/>
          </a:xfrm>
          <a:prstGeom prst="ellipse">
            <a:avLst/>
          </a:prstGeom>
          <a:ln w="12700" cap="rnd">
            <a:solidFill>
              <a:schemeClr val="bg1"/>
            </a:solidFill>
            <a:prstDash val="solid"/>
          </a:ln>
          <a:effectLst/>
        </p:spPr>
      </p:pic>
    </p:spTree>
    <p:extLst>
      <p:ext uri="{BB962C8B-B14F-4D97-AF65-F5344CB8AC3E}">
        <p14:creationId xmlns:p14="http://schemas.microsoft.com/office/powerpoint/2010/main" val="2848406896"/>
      </p:ext>
    </p:extLst>
  </p:cSld>
  <p:clrMap bg1="lt1" tx1="dk1" bg2="lt2" tx2="dk2" accent1="accent1" accent2="accent2" accent3="accent3" accent4="accent4" accent5="accent5" accent6="accent6" hlink="hlink" folHlink="folHlink"/>
  <p:sldLayoutIdLst>
    <p:sldLayoutId id="2147483686" r:id="rId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hdr="0" ftr="0" dt="0"/>
  <p:txStyles>
    <p:titleStyle>
      <a:lvl1pPr algn="ctr" defTabSz="1187798" rtl="0" eaLnBrk="1" latinLnBrk="0" hangingPunct="1">
        <a:lnSpc>
          <a:spcPct val="90000"/>
        </a:lnSpc>
        <a:spcBef>
          <a:spcPct val="0"/>
        </a:spcBef>
        <a:buNone/>
        <a:defRPr sz="6600" b="0" kern="1200">
          <a:solidFill>
            <a:srgbClr val="1D1D1A"/>
          </a:solidFill>
          <a:latin typeface="Futura-Medium" panose="020B0602020204020303" pitchFamily="34" charset="-79"/>
          <a:ea typeface="Microsoft YaHei" panose="020B0503020204020204" pitchFamily="34" charset="-122"/>
          <a:cs typeface="Futura-Medium" panose="020B0602020204020303" pitchFamily="34" charset="-79"/>
        </a:defRPr>
      </a:lvl1pPr>
    </p:titleStyle>
    <p:bodyStyle>
      <a:lvl1pPr marL="0" indent="0" algn="l" defTabSz="1187798" rtl="0" eaLnBrk="1" latinLnBrk="0" hangingPunct="1">
        <a:lnSpc>
          <a:spcPct val="90000"/>
        </a:lnSpc>
        <a:spcBef>
          <a:spcPts val="1299"/>
        </a:spcBef>
        <a:buFont typeface="Arial" panose="020B0604020202020204" pitchFamily="34" charset="0"/>
        <a:buNone/>
        <a:defRPr sz="1819" kern="1200">
          <a:solidFill>
            <a:srgbClr val="FFFFFF"/>
          </a:solidFill>
          <a:latin typeface="Microsoft YaHei" panose="020B0503020204020204" pitchFamily="34" charset="-122"/>
          <a:ea typeface="Microsoft YaHei" panose="020B0503020204020204" pitchFamily="34" charset="-122"/>
          <a:cs typeface="+mn-cs"/>
        </a:defRPr>
      </a:lvl1pPr>
      <a:lvl2pPr marL="593900" indent="0" algn="l" defTabSz="1187798" rtl="0" eaLnBrk="1" latinLnBrk="0" hangingPunct="1">
        <a:lnSpc>
          <a:spcPct val="90000"/>
        </a:lnSpc>
        <a:spcBef>
          <a:spcPts val="650"/>
        </a:spcBef>
        <a:buFont typeface="Arial" panose="020B0604020202020204" pitchFamily="34" charset="0"/>
        <a:buNone/>
        <a:defRPr sz="3118" kern="1200">
          <a:solidFill>
            <a:schemeClr val="tx1"/>
          </a:solidFill>
          <a:latin typeface="+mn-lt"/>
          <a:ea typeface="+mn-ea"/>
          <a:cs typeface="+mn-cs"/>
        </a:defRPr>
      </a:lvl2pPr>
      <a:lvl3pPr marL="1187798" indent="0" algn="l" defTabSz="1187798" rtl="0" eaLnBrk="1" latinLnBrk="0" hangingPunct="1">
        <a:lnSpc>
          <a:spcPct val="90000"/>
        </a:lnSpc>
        <a:spcBef>
          <a:spcPts val="650"/>
        </a:spcBef>
        <a:buFont typeface="Arial" panose="020B0604020202020204" pitchFamily="34" charset="0"/>
        <a:buNone/>
        <a:defRPr sz="2598" kern="1200">
          <a:solidFill>
            <a:schemeClr val="tx1"/>
          </a:solidFill>
          <a:latin typeface="+mn-lt"/>
          <a:ea typeface="+mn-ea"/>
          <a:cs typeface="+mn-cs"/>
        </a:defRPr>
      </a:lvl3pPr>
      <a:lvl4pPr marL="1781699" indent="0" algn="l" defTabSz="1187798" rtl="0" eaLnBrk="1" latinLnBrk="0" hangingPunct="1">
        <a:lnSpc>
          <a:spcPct val="90000"/>
        </a:lnSpc>
        <a:spcBef>
          <a:spcPts val="650"/>
        </a:spcBef>
        <a:buFont typeface="Arial" panose="020B0604020202020204" pitchFamily="34" charset="0"/>
        <a:buNone/>
        <a:defRPr sz="2338" kern="1200">
          <a:solidFill>
            <a:schemeClr val="tx1"/>
          </a:solidFill>
          <a:latin typeface="+mn-lt"/>
          <a:ea typeface="+mn-ea"/>
          <a:cs typeface="+mn-cs"/>
        </a:defRPr>
      </a:lvl4pPr>
      <a:lvl5pPr marL="2375598" indent="0" algn="l" defTabSz="1187798" rtl="0" eaLnBrk="1" latinLnBrk="0" hangingPunct="1">
        <a:lnSpc>
          <a:spcPct val="90000"/>
        </a:lnSpc>
        <a:spcBef>
          <a:spcPts val="650"/>
        </a:spcBef>
        <a:buFont typeface="Arial" panose="020B0604020202020204" pitchFamily="34" charset="0"/>
        <a:buNone/>
        <a:defRPr sz="2338" kern="1200">
          <a:solidFill>
            <a:schemeClr val="tx1"/>
          </a:solidFill>
          <a:latin typeface="+mn-lt"/>
          <a:ea typeface="+mn-ea"/>
          <a:cs typeface="+mn-cs"/>
        </a:defRPr>
      </a:lvl5pPr>
      <a:lvl6pPr marL="32664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6pPr>
      <a:lvl7pPr marL="3860346"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7pPr>
      <a:lvl8pPr marL="4454245"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8pPr>
      <a:lvl9pPr marL="5048144"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9pPr>
    </p:bodyStyle>
    <p:otherStyle>
      <a:defPPr>
        <a:defRPr lang="en-US"/>
      </a:defPPr>
      <a:lvl1pPr marL="0" algn="l" defTabSz="1187798" rtl="0" eaLnBrk="1" latinLnBrk="0" hangingPunct="1">
        <a:defRPr sz="2338" kern="1200">
          <a:solidFill>
            <a:schemeClr val="tx1"/>
          </a:solidFill>
          <a:latin typeface="+mn-lt"/>
          <a:ea typeface="+mn-ea"/>
          <a:cs typeface="+mn-cs"/>
        </a:defRPr>
      </a:lvl1pPr>
      <a:lvl2pPr marL="593900" algn="l" defTabSz="1187798" rtl="0" eaLnBrk="1" latinLnBrk="0" hangingPunct="1">
        <a:defRPr sz="2338" kern="1200">
          <a:solidFill>
            <a:schemeClr val="tx1"/>
          </a:solidFill>
          <a:latin typeface="+mn-lt"/>
          <a:ea typeface="+mn-ea"/>
          <a:cs typeface="+mn-cs"/>
        </a:defRPr>
      </a:lvl2pPr>
      <a:lvl3pPr marL="1187798" algn="l" defTabSz="1187798" rtl="0" eaLnBrk="1" latinLnBrk="0" hangingPunct="1">
        <a:defRPr sz="2338" kern="1200">
          <a:solidFill>
            <a:schemeClr val="tx1"/>
          </a:solidFill>
          <a:latin typeface="+mn-lt"/>
          <a:ea typeface="+mn-ea"/>
          <a:cs typeface="+mn-cs"/>
        </a:defRPr>
      </a:lvl3pPr>
      <a:lvl4pPr marL="1781699" algn="l" defTabSz="1187798" rtl="0" eaLnBrk="1" latinLnBrk="0" hangingPunct="1">
        <a:defRPr sz="2338" kern="1200">
          <a:solidFill>
            <a:schemeClr val="tx1"/>
          </a:solidFill>
          <a:latin typeface="+mn-lt"/>
          <a:ea typeface="+mn-ea"/>
          <a:cs typeface="+mn-cs"/>
        </a:defRPr>
      </a:lvl4pPr>
      <a:lvl5pPr marL="2375598" algn="l" defTabSz="1187798" rtl="0" eaLnBrk="1" latinLnBrk="0" hangingPunct="1">
        <a:defRPr sz="2338" kern="1200">
          <a:solidFill>
            <a:schemeClr val="tx1"/>
          </a:solidFill>
          <a:latin typeface="+mn-lt"/>
          <a:ea typeface="+mn-ea"/>
          <a:cs typeface="+mn-cs"/>
        </a:defRPr>
      </a:lvl5pPr>
      <a:lvl6pPr marL="2969497" algn="l" defTabSz="1187798" rtl="0" eaLnBrk="1" latinLnBrk="0" hangingPunct="1">
        <a:defRPr sz="2338" kern="1200">
          <a:solidFill>
            <a:schemeClr val="tx1"/>
          </a:solidFill>
          <a:latin typeface="+mn-lt"/>
          <a:ea typeface="+mn-ea"/>
          <a:cs typeface="+mn-cs"/>
        </a:defRPr>
      </a:lvl6pPr>
      <a:lvl7pPr marL="3563396" algn="l" defTabSz="1187798" rtl="0" eaLnBrk="1" latinLnBrk="0" hangingPunct="1">
        <a:defRPr sz="2338" kern="1200">
          <a:solidFill>
            <a:schemeClr val="tx1"/>
          </a:solidFill>
          <a:latin typeface="+mn-lt"/>
          <a:ea typeface="+mn-ea"/>
          <a:cs typeface="+mn-cs"/>
        </a:defRPr>
      </a:lvl7pPr>
      <a:lvl8pPr marL="4157297" algn="l" defTabSz="1187798" rtl="0" eaLnBrk="1" latinLnBrk="0" hangingPunct="1">
        <a:defRPr sz="2338" kern="1200">
          <a:solidFill>
            <a:schemeClr val="tx1"/>
          </a:solidFill>
          <a:latin typeface="+mn-lt"/>
          <a:ea typeface="+mn-ea"/>
          <a:cs typeface="+mn-cs"/>
        </a:defRPr>
      </a:lvl8pPr>
      <a:lvl9pPr marL="4751195" algn="l" defTabSz="1187798" rtl="0" eaLnBrk="1" latinLnBrk="0" hangingPunct="1">
        <a:defRPr sz="2338"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13.jpeg"/><Relationship Id="rId7" Type="http://schemas.openxmlformats.org/officeDocument/2006/relationships/image" Target="../media/image25.pn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2.xml.rels><?xml version="1.0" encoding="UTF-8" standalone="yes"?>
<Relationships xmlns="http://schemas.openxmlformats.org/package/2006/relationships"><Relationship Id="rId8" Type="http://schemas.openxmlformats.org/officeDocument/2006/relationships/hyperlink" Target="https://spaces.ac.cn/archives/10091" TargetMode="External"/><Relationship Id="rId3" Type="http://schemas.openxmlformats.org/officeDocument/2006/relationships/hyperlink" Target="https://shangzhih.github.io/jian-shu-attentionji-zhi.html" TargetMode="External"/><Relationship Id="rId7" Type="http://schemas.openxmlformats.org/officeDocument/2006/relationships/hyperlink" Target="http://www.myhz0606.com/article/kv-cache" TargetMode="External"/><Relationship Id="rId2" Type="http://schemas.openxmlformats.org/officeDocument/2006/relationships/hyperlink" Target="https://erdem.pl/2021/05/understanding-positional-encoding-in-transformers" TargetMode="External"/><Relationship Id="rId1" Type="http://schemas.openxmlformats.org/officeDocument/2006/relationships/slideLayout" Target="../slideLayouts/slideLayout2.xml"/><Relationship Id="rId6" Type="http://schemas.openxmlformats.org/officeDocument/2006/relationships/hyperlink" Target="https://www.gnn.club/?p=2729" TargetMode="External"/><Relationship Id="rId5" Type="http://schemas.openxmlformats.org/officeDocument/2006/relationships/hyperlink" Target="https://uvadlc-notebooks.readthedocs.io/en/latest/tutorial_notebooks/tutorial6/Transformers_and_MHAttention.html" TargetMode="External"/><Relationship Id="rId4" Type="http://schemas.openxmlformats.org/officeDocument/2006/relationships/hyperlink" Target="https://sebastianraschka.com/blog/2023/self-attention-from-scratch.html" TargetMode="External"/><Relationship Id="rId9" Type="http://schemas.openxmlformats.org/officeDocument/2006/relationships/hyperlink" Target="https://github.com/chenzomi12/AIInfra"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A63D51CD-C0A4-6D38-BF49-421C8C91EC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81" y="0"/>
            <a:ext cx="12192000" cy="6858000"/>
          </a:xfrm>
          <a:prstGeom prst="rect">
            <a:avLst/>
          </a:prstGeom>
        </p:spPr>
      </p:pic>
      <p:sp>
        <p:nvSpPr>
          <p:cNvPr id="7" name="矩形 6">
            <a:extLst>
              <a:ext uri="{FF2B5EF4-FFF2-40B4-BE49-F238E27FC236}">
                <a16:creationId xmlns:a16="http://schemas.microsoft.com/office/drawing/2014/main" id="{7956C6CE-0F8A-4B8B-A85E-CECDD9097B54}"/>
              </a:ext>
            </a:extLst>
          </p:cNvPr>
          <p:cNvSpPr/>
          <p:nvPr/>
        </p:nvSpPr>
        <p:spPr>
          <a:xfrm>
            <a:off x="0" y="2749693"/>
            <a:ext cx="12196763" cy="3061699"/>
          </a:xfrm>
          <a:prstGeom prst="rect">
            <a:avLst/>
          </a:prstGeom>
          <a:solidFill>
            <a:srgbClr val="1D1D1A">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
        <p:nvSpPr>
          <p:cNvPr id="5" name="文本占位符 1">
            <a:extLst>
              <a:ext uri="{FF2B5EF4-FFF2-40B4-BE49-F238E27FC236}">
                <a16:creationId xmlns:a16="http://schemas.microsoft.com/office/drawing/2014/main" id="{84F06FC8-A644-30C6-D07F-20FEFDFA57F8}"/>
              </a:ext>
            </a:extLst>
          </p:cNvPr>
          <p:cNvSpPr txBox="1">
            <a:spLocks/>
          </p:cNvSpPr>
          <p:nvPr/>
        </p:nvSpPr>
        <p:spPr>
          <a:xfrm>
            <a:off x="5369910" y="5728816"/>
            <a:ext cx="2144987" cy="979488"/>
          </a:xfrm>
          <a:prstGeom prst="rect">
            <a:avLst/>
          </a:prstGeom>
          <a:noFill/>
        </p:spPr>
        <p:txBody>
          <a:bodyPr anchor="ctr"/>
          <a:lstStyle>
            <a:lvl1pPr marL="0" indent="0" algn="l" defTabSz="914400" rtl="0" eaLnBrk="1" latinLnBrk="0" hangingPunct="1">
              <a:lnSpc>
                <a:spcPct val="100000"/>
              </a:lnSpc>
              <a:spcBef>
                <a:spcPts val="0"/>
              </a:spcBef>
              <a:buFontTx/>
              <a:buNone/>
              <a:defRPr sz="1000" kern="1200">
                <a:solidFill>
                  <a:srgbClr val="1D1D1B"/>
                </a:solidFill>
                <a:latin typeface="Arial" panose="020B0604020202020204" pitchFamily="34" charset="0"/>
                <a:ea typeface="Microsoft YaHei" panose="020B0503020204020204" pitchFamily="34" charset="-122"/>
                <a:cs typeface="Arial" panose="020B0604020202020204" pitchFamily="34" charset="0"/>
              </a:defRPr>
            </a:lvl1pPr>
            <a:lvl2pPr marL="4572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2pPr>
            <a:lvl3pPr marL="9144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3pPr>
            <a:lvl4pPr marL="13716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4pPr>
            <a:lvl5pPr marL="18288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altLang="zh-CN" sz="4800" dirty="0">
                <a:solidFill>
                  <a:schemeClr val="tx1"/>
                </a:solidFill>
                <a:latin typeface="ACGN-MiaoGB-Flash" panose="02020300000000000000" pitchFamily="18" charset="-122"/>
                <a:ea typeface="ACGN-MiaoGB-Flash" panose="02020300000000000000" pitchFamily="18" charset="-122"/>
              </a:rPr>
              <a:t>ZOMI</a:t>
            </a:r>
            <a:endParaRPr lang="zh-CN" altLang="en-US" sz="4800" dirty="0">
              <a:solidFill>
                <a:schemeClr val="tx1"/>
              </a:solidFill>
              <a:latin typeface="ACGN-MiaoGB-Flash" panose="02020300000000000000" pitchFamily="18" charset="-122"/>
              <a:ea typeface="ACGN-MiaoGB-Flash" panose="02020300000000000000" pitchFamily="18" charset="-122"/>
            </a:endParaRPr>
          </a:p>
        </p:txBody>
      </p:sp>
      <p:pic>
        <p:nvPicPr>
          <p:cNvPr id="6" name="图片 5">
            <a:extLst>
              <a:ext uri="{FF2B5EF4-FFF2-40B4-BE49-F238E27FC236}">
                <a16:creationId xmlns:a16="http://schemas.microsoft.com/office/drawing/2014/main" id="{2F83CF9F-E87F-9B24-194C-3FE53538989D}"/>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626510" y="5888148"/>
            <a:ext cx="743400" cy="743400"/>
          </a:xfrm>
          <a:prstGeom prst="ellipse">
            <a:avLst/>
          </a:prstGeom>
          <a:ln w="19050" cap="rnd">
            <a:solidFill>
              <a:srgbClr val="FFFFFF"/>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4" name="标题 1">
            <a:extLst>
              <a:ext uri="{FF2B5EF4-FFF2-40B4-BE49-F238E27FC236}">
                <a16:creationId xmlns:a16="http://schemas.microsoft.com/office/drawing/2014/main" id="{57EA8540-1E7D-F378-24FF-D989B2835265}"/>
              </a:ext>
            </a:extLst>
          </p:cNvPr>
          <p:cNvSpPr txBox="1">
            <a:spLocks/>
          </p:cNvSpPr>
          <p:nvPr/>
        </p:nvSpPr>
        <p:spPr>
          <a:xfrm>
            <a:off x="794489" y="3018090"/>
            <a:ext cx="10607784" cy="2526175"/>
          </a:xfrm>
          <a:prstGeom prst="rect">
            <a:avLst/>
          </a:prstGeom>
          <a:noFill/>
        </p:spPr>
        <p:txBody>
          <a:bodyPr anchor="ctr">
            <a:noAutofit/>
          </a:bodyPr>
          <a:lst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a:lstStyle>
          <a:p>
            <a:pPr marL="50800" algn="ctr">
              <a:buClr>
                <a:srgbClr val="C00000"/>
              </a:buClr>
            </a:pPr>
            <a:r>
              <a:rPr lang="zh-CN" altLang="en-US" sz="9600" dirty="0">
                <a:solidFill>
                  <a:schemeClr val="tx2"/>
                </a:solidFill>
                <a:latin typeface="Lexend" pitchFamily="2" charset="0"/>
                <a:cs typeface="Futura-Medium" panose="020B0602020204020303" pitchFamily="34" charset="-79"/>
              </a:rPr>
              <a:t>自注意力</a:t>
            </a:r>
            <a:r>
              <a:rPr lang="en-US" altLang="zh-CN" sz="9600" dirty="0">
                <a:solidFill>
                  <a:schemeClr val="tx2"/>
                </a:solidFill>
                <a:latin typeface="Lexend" pitchFamily="2" charset="0"/>
                <a:cs typeface="Futura-Medium" panose="020B0602020204020303" pitchFamily="34" charset="-79"/>
              </a:rPr>
              <a:t>Attention</a:t>
            </a:r>
            <a:r>
              <a:rPr lang="zh-CN" altLang="en-US" sz="9600" dirty="0">
                <a:solidFill>
                  <a:schemeClr val="tx2"/>
                </a:solidFill>
                <a:latin typeface="Lexend" pitchFamily="2" charset="0"/>
                <a:cs typeface="Futura-Medium" panose="020B0602020204020303" pitchFamily="34" charset="-79"/>
              </a:rPr>
              <a:t> 全解析</a:t>
            </a:r>
            <a:endParaRPr lang="en" altLang="zh-CN" sz="9600" dirty="0">
              <a:solidFill>
                <a:schemeClr val="tx2"/>
              </a:solidFill>
              <a:latin typeface="Lexend" pitchFamily="2" charset="0"/>
              <a:cs typeface="Futura-Medium" panose="020B0602020204020303" pitchFamily="34" charset="-79"/>
            </a:endParaRPr>
          </a:p>
        </p:txBody>
      </p:sp>
    </p:spTree>
    <p:extLst>
      <p:ext uri="{BB962C8B-B14F-4D97-AF65-F5344CB8AC3E}">
        <p14:creationId xmlns:p14="http://schemas.microsoft.com/office/powerpoint/2010/main" val="37463522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7A4A449-7A61-AB37-ABE3-6CFF8E4A0317}"/>
              </a:ext>
            </a:extLst>
          </p:cNvPr>
          <p:cNvSpPr>
            <a:spLocks noGrp="1"/>
          </p:cNvSpPr>
          <p:nvPr>
            <p:ph type="title"/>
          </p:nvPr>
        </p:nvSpPr>
        <p:spPr>
          <a:xfrm>
            <a:off x="623635" y="522789"/>
            <a:ext cx="10963473" cy="589190"/>
          </a:xfrm>
        </p:spPr>
        <p:txBody>
          <a:bodyPr/>
          <a:lstStyle/>
          <a:p>
            <a:r>
              <a:rPr lang="en" altLang="zh-CN" dirty="0"/>
              <a:t>Attention</a:t>
            </a:r>
            <a:r>
              <a:rPr lang="zh-CN" altLang="en-US" dirty="0"/>
              <a:t> 提出</a:t>
            </a:r>
          </a:p>
        </p:txBody>
      </p:sp>
      <p:pic>
        <p:nvPicPr>
          <p:cNvPr id="12" name="Picture 2">
            <a:extLst>
              <a:ext uri="{FF2B5EF4-FFF2-40B4-BE49-F238E27FC236}">
                <a16:creationId xmlns:a16="http://schemas.microsoft.com/office/drawing/2014/main" id="{577D82E5-2F9B-A565-4A03-4A40F65B97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73452" y="3010329"/>
            <a:ext cx="9864145" cy="313926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5" name="内容占位符 4">
                <a:extLst>
                  <a:ext uri="{FF2B5EF4-FFF2-40B4-BE49-F238E27FC236}">
                    <a16:creationId xmlns:a16="http://schemas.microsoft.com/office/drawing/2014/main" id="{FD02596D-3729-CB72-FA9F-2A2672673535}"/>
                  </a:ext>
                </a:extLst>
              </p:cNvPr>
              <p:cNvSpPr>
                <a:spLocks noGrp="1"/>
              </p:cNvSpPr>
              <p:nvPr>
                <p:ph sz="half" idx="1"/>
              </p:nvPr>
            </p:nvSpPr>
            <p:spPr>
              <a:xfrm>
                <a:off x="623635" y="1246909"/>
                <a:ext cx="10963473" cy="5108171"/>
              </a:xfrm>
            </p:spPr>
            <p:txBody>
              <a:bodyPr/>
              <a:lstStyle/>
              <a:p>
                <a:r>
                  <a:rPr lang="en" altLang="zh-CN" dirty="0"/>
                  <a:t>encoder-decoder</a:t>
                </a:r>
                <a:r>
                  <a:rPr lang="zh-CN" altLang="en-US" dirty="0"/>
                  <a:t> 框架中对于每个输出 </a:t>
                </a:r>
                <a14:m>
                  <m:oMath xmlns:m="http://schemas.openxmlformats.org/officeDocument/2006/math">
                    <m:r>
                      <a:rPr lang="en" altLang="zh-CN" i="1" dirty="0" smtClean="0">
                        <a:latin typeface="Cambria Math" panose="02040503050406030204" pitchFamily="18" charset="0"/>
                      </a:rPr>
                      <m:t>𝑦𝑖</m:t>
                    </m:r>
                  </m:oMath>
                </a14:m>
                <a:r>
                  <a:rPr lang="zh-CN" altLang="en-US" dirty="0"/>
                  <a:t> 的预测，它们使用的是同一个语义编码 </a:t>
                </a:r>
                <a14:m>
                  <m:oMath xmlns:m="http://schemas.openxmlformats.org/officeDocument/2006/math">
                    <m:r>
                      <a:rPr lang="en" altLang="zh-CN" i="1" dirty="0" smtClean="0">
                        <a:latin typeface="Cambria Math" panose="02040503050406030204" pitchFamily="18" charset="0"/>
                      </a:rPr>
                      <m:t>𝐶</m:t>
                    </m:r>
                  </m:oMath>
                </a14:m>
                <a:r>
                  <a:rPr lang="zh-CN" altLang="en" dirty="0"/>
                  <a:t>，</a:t>
                </a:r>
                <a:r>
                  <a:rPr lang="zh-CN" altLang="en-US" dirty="0"/>
                  <a:t>这其实是很反直觉的。</a:t>
                </a:r>
                <a:endParaRPr lang="en-US" altLang="zh-CN" dirty="0"/>
              </a:p>
              <a:p>
                <a:r>
                  <a:rPr lang="zh-CN" altLang="en-US" dirty="0"/>
                  <a:t>翻译每个词时，注意力在原句子中是有所侧重，而不是漫无目的搜索，处理长句时，聚焦特定词的行为更加明显。</a:t>
                </a:r>
                <a:endParaRPr lang="en-US" altLang="zh-CN" dirty="0"/>
              </a:p>
            </p:txBody>
          </p:sp>
        </mc:Choice>
        <mc:Fallback xmlns="">
          <p:sp>
            <p:nvSpPr>
              <p:cNvPr id="5" name="内容占位符 4">
                <a:extLst>
                  <a:ext uri="{FF2B5EF4-FFF2-40B4-BE49-F238E27FC236}">
                    <a16:creationId xmlns:a16="http://schemas.microsoft.com/office/drawing/2014/main" id="{FD02596D-3729-CB72-FA9F-2A2672673535}"/>
                  </a:ext>
                </a:extLst>
              </p:cNvPr>
              <p:cNvSpPr>
                <a:spLocks noGrp="1" noRot="1" noChangeAspect="1" noMove="1" noResize="1" noEditPoints="1" noAdjustHandles="1" noChangeArrowheads="1" noChangeShapeType="1" noTextEdit="1"/>
              </p:cNvSpPr>
              <p:nvPr>
                <p:ph sz="half" idx="1"/>
              </p:nvPr>
            </p:nvSpPr>
            <p:spPr>
              <a:xfrm>
                <a:off x="623635" y="1246909"/>
                <a:ext cx="10963473" cy="5108171"/>
              </a:xfrm>
              <a:blipFill>
                <a:blip r:embed="rId3"/>
                <a:stretch>
                  <a:fillRect l="-34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3813748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F71D4770-CC4A-EA53-A31F-0BAAF32815E5}"/>
              </a:ext>
            </a:extLst>
          </p:cNvPr>
          <p:cNvSpPr>
            <a:spLocks noGrp="1"/>
          </p:cNvSpPr>
          <p:nvPr>
            <p:ph type="title"/>
          </p:nvPr>
        </p:nvSpPr>
        <p:spPr>
          <a:xfrm>
            <a:off x="623635" y="522789"/>
            <a:ext cx="10963473" cy="589190"/>
          </a:xfrm>
        </p:spPr>
        <p:txBody>
          <a:bodyPr/>
          <a:lstStyle/>
          <a:p>
            <a:r>
              <a:rPr lang="en-US" altLang="zh-CN" dirty="0"/>
              <a:t>Attention </a:t>
            </a:r>
            <a:r>
              <a:rPr lang="zh-CN" altLang="en-US" dirty="0"/>
              <a:t>提出</a:t>
            </a:r>
          </a:p>
        </p:txBody>
      </p:sp>
      <p:pic>
        <p:nvPicPr>
          <p:cNvPr id="7170" name="Picture 2">
            <a:extLst>
              <a:ext uri="{FF2B5EF4-FFF2-40B4-BE49-F238E27FC236}">
                <a16:creationId xmlns:a16="http://schemas.microsoft.com/office/drawing/2014/main" id="{E0A6FE9F-B24C-8C8F-29B2-0A4D333B77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86312" y="2208940"/>
            <a:ext cx="5732980" cy="4322954"/>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5" name="内容占位符 4">
                <a:extLst>
                  <a:ext uri="{FF2B5EF4-FFF2-40B4-BE49-F238E27FC236}">
                    <a16:creationId xmlns:a16="http://schemas.microsoft.com/office/drawing/2014/main" id="{41FAFF37-26B6-C735-295C-9503915E64BA}"/>
                  </a:ext>
                </a:extLst>
              </p:cNvPr>
              <p:cNvSpPr>
                <a:spLocks noGrp="1"/>
              </p:cNvSpPr>
              <p:nvPr>
                <p:ph sz="half" idx="1"/>
              </p:nvPr>
            </p:nvSpPr>
            <p:spPr>
              <a:xfrm>
                <a:off x="623888" y="1191802"/>
                <a:ext cx="11057829" cy="5162961"/>
              </a:xfrm>
            </p:spPr>
            <p:txBody>
              <a:bodyPr/>
              <a:lstStyle/>
              <a:p>
                <a:r>
                  <a:rPr lang="zh-CN" altLang="en-US" dirty="0"/>
                  <a:t>当前所需预测 </a:t>
                </a:r>
                <a14:m>
                  <m:oMath xmlns:m="http://schemas.openxmlformats.org/officeDocument/2006/math">
                    <m:r>
                      <a:rPr lang="en" altLang="zh-CN" i="1" dirty="0" smtClean="0">
                        <a:latin typeface="Cambria Math" panose="02040503050406030204" pitchFamily="18" charset="0"/>
                      </a:rPr>
                      <m:t>𝑦𝑖</m:t>
                    </m:r>
                  </m:oMath>
                </a14:m>
                <a:r>
                  <a:rPr lang="zh-CN" altLang="en" dirty="0"/>
                  <a:t>，</a:t>
                </a:r>
                <a:r>
                  <a:rPr lang="zh-CN" altLang="en-US" dirty="0"/>
                  <a:t>利用前一时间隐藏层输出 </a:t>
                </a:r>
                <a14:m>
                  <m:oMath xmlns:m="http://schemas.openxmlformats.org/officeDocument/2006/math">
                    <m:r>
                      <a:rPr lang="en" altLang="zh-CN" i="1" dirty="0" smtClean="0">
                        <a:latin typeface="Cambria Math" panose="02040503050406030204" pitchFamily="18" charset="0"/>
                      </a:rPr>
                      <m:t>𝐻𝑖</m:t>
                    </m:r>
                    <m:r>
                      <a:rPr lang="en" altLang="zh-CN" i="1" dirty="0">
                        <a:latin typeface="Cambria Math" panose="02040503050406030204" pitchFamily="18" charset="0"/>
                      </a:rPr>
                      <m:t>−</m:t>
                    </m:r>
                    <m:r>
                      <a:rPr lang="en" altLang="zh-CN" i="1" dirty="0" smtClean="0">
                        <a:latin typeface="Cambria Math" panose="02040503050406030204" pitchFamily="18" charset="0"/>
                      </a:rPr>
                      <m:t>1</m:t>
                    </m:r>
                  </m:oMath>
                </a14:m>
                <a:r>
                  <a:rPr lang="zh-CN" altLang="en-US" dirty="0"/>
                  <a:t> 和 </a:t>
                </a:r>
                <a:r>
                  <a:rPr lang="en" altLang="zh-CN" dirty="0"/>
                  <a:t>encoder</a:t>
                </a:r>
                <a:r>
                  <a:rPr lang="zh-CN" altLang="en-US" dirty="0"/>
                  <a:t> 过程中每个时间隐藏层输出 </a:t>
                </a:r>
                <a14:m>
                  <m:oMath xmlns:m="http://schemas.openxmlformats.org/officeDocument/2006/math">
                    <m:r>
                      <a:rPr lang="en" altLang="zh-CN" i="1" dirty="0" smtClean="0">
                        <a:latin typeface="Cambria Math" panose="02040503050406030204" pitchFamily="18" charset="0"/>
                      </a:rPr>
                      <m:t>h𝑗</m:t>
                    </m:r>
                  </m:oMath>
                </a14:m>
                <a:r>
                  <a:rPr lang="zh-CN" altLang="en-US" dirty="0"/>
                  <a:t> 进行 </a:t>
                </a:r>
                <a:r>
                  <a:rPr lang="en" altLang="zh-CN" dirty="0"/>
                  <a:t>source</a:t>
                </a:r>
                <a:r>
                  <a:rPr lang="zh-CN" altLang="en-US" dirty="0"/>
                  <a:t> 计算 </a:t>
                </a:r>
                <a14:m>
                  <m:oMath xmlns:m="http://schemas.openxmlformats.org/officeDocument/2006/math">
                    <m:r>
                      <a:rPr lang="en" altLang="zh-CN" i="1" dirty="0" smtClean="0">
                        <a:latin typeface="Cambria Math" panose="02040503050406030204" pitchFamily="18" charset="0"/>
                      </a:rPr>
                      <m:t>𝐹</m:t>
                    </m:r>
                    <m:r>
                      <a:rPr lang="en" altLang="zh-CN" i="1" dirty="0">
                        <a:latin typeface="Cambria Math" panose="02040503050406030204" pitchFamily="18" charset="0"/>
                      </a:rPr>
                      <m:t>(</m:t>
                    </m:r>
                    <m:r>
                      <a:rPr lang="en" altLang="zh-CN" i="1" dirty="0">
                        <a:latin typeface="Cambria Math" panose="02040503050406030204" pitchFamily="18" charset="0"/>
                      </a:rPr>
                      <m:t>h𝑗</m:t>
                    </m:r>
                    <m:r>
                      <a:rPr lang="en" altLang="zh-CN" i="1" dirty="0">
                        <a:latin typeface="Cambria Math" panose="02040503050406030204" pitchFamily="18" charset="0"/>
                      </a:rPr>
                      <m:t>,</m:t>
                    </m:r>
                    <m:r>
                      <a:rPr lang="en" altLang="zh-CN" i="1" dirty="0">
                        <a:latin typeface="Cambria Math" panose="02040503050406030204" pitchFamily="18" charset="0"/>
                      </a:rPr>
                      <m:t>𝐻𝑖</m:t>
                    </m:r>
                    <m:r>
                      <a:rPr lang="en" altLang="zh-CN" i="1" dirty="0">
                        <a:latin typeface="Cambria Math" panose="02040503050406030204" pitchFamily="18" charset="0"/>
                      </a:rPr>
                      <m:t>−1)</m:t>
                    </m:r>
                  </m:oMath>
                </a14:m>
                <a:r>
                  <a:rPr lang="en" altLang="zh-CN" dirty="0"/>
                  <a:t> </a:t>
                </a:r>
                <a:r>
                  <a:rPr lang="zh-CN" altLang="en" dirty="0"/>
                  <a:t>，</a:t>
                </a:r>
                <a:r>
                  <a:rPr lang="zh-CN" altLang="en-US" dirty="0"/>
                  <a:t>再经过 </a:t>
                </a:r>
                <a:r>
                  <a:rPr lang="en" altLang="zh-CN" dirty="0"/>
                  <a:t>Softmax</a:t>
                </a:r>
                <a:r>
                  <a:rPr lang="zh-CN" altLang="en-US" dirty="0"/>
                  <a:t> 得到对应 </a:t>
                </a:r>
                <a:r>
                  <a:rPr lang="en" altLang="zh-CN" dirty="0"/>
                  <a:t>source</a:t>
                </a:r>
                <a:r>
                  <a:rPr lang="zh-CN" altLang="en-US" dirty="0"/>
                  <a:t> 每个位置概率。</a:t>
                </a:r>
                <a:endParaRPr lang="en-US" altLang="zh-CN" dirty="0"/>
              </a:p>
            </p:txBody>
          </p:sp>
        </mc:Choice>
        <mc:Fallback xmlns="">
          <p:sp>
            <p:nvSpPr>
              <p:cNvPr id="5" name="内容占位符 4">
                <a:extLst>
                  <a:ext uri="{FF2B5EF4-FFF2-40B4-BE49-F238E27FC236}">
                    <a16:creationId xmlns:a16="http://schemas.microsoft.com/office/drawing/2014/main" id="{41FAFF37-26B6-C735-295C-9503915E64BA}"/>
                  </a:ext>
                </a:extLst>
              </p:cNvPr>
              <p:cNvSpPr>
                <a:spLocks noGrp="1" noRot="1" noChangeAspect="1" noMove="1" noResize="1" noEditPoints="1" noAdjustHandles="1" noChangeArrowheads="1" noChangeShapeType="1" noTextEdit="1"/>
              </p:cNvSpPr>
              <p:nvPr>
                <p:ph sz="half" idx="1"/>
              </p:nvPr>
            </p:nvSpPr>
            <p:spPr>
              <a:xfrm>
                <a:off x="623888" y="1191802"/>
                <a:ext cx="11057829" cy="5162961"/>
              </a:xfrm>
              <a:blipFill>
                <a:blip r:embed="rId3"/>
                <a:stretch>
                  <a:fillRect l="-34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837296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F7F24593-8F09-AB09-261C-ED02B4329ED5}"/>
              </a:ext>
            </a:extLst>
          </p:cNvPr>
          <p:cNvSpPr>
            <a:spLocks noGrp="1"/>
          </p:cNvSpPr>
          <p:nvPr>
            <p:ph type="title"/>
          </p:nvPr>
        </p:nvSpPr>
        <p:spPr>
          <a:xfrm>
            <a:off x="623635" y="522789"/>
            <a:ext cx="10963473" cy="589190"/>
          </a:xfrm>
        </p:spPr>
        <p:txBody>
          <a:bodyPr/>
          <a:lstStyle/>
          <a:p>
            <a:r>
              <a:rPr lang="en-US" altLang="zh-CN" dirty="0"/>
              <a:t>Attention </a:t>
            </a:r>
            <a:r>
              <a:rPr lang="zh-CN" altLang="en-US" dirty="0"/>
              <a:t>在 </a:t>
            </a:r>
            <a:r>
              <a:rPr lang="en" altLang="zh-CN" dirty="0"/>
              <a:t>encoder-decoder</a:t>
            </a:r>
            <a:r>
              <a:rPr lang="zh-CN" altLang="en-US" dirty="0"/>
              <a:t> 下效果 </a:t>
            </a:r>
          </a:p>
        </p:txBody>
      </p:sp>
      <p:sp>
        <p:nvSpPr>
          <p:cNvPr id="5" name="内容占位符 4">
            <a:extLst>
              <a:ext uri="{FF2B5EF4-FFF2-40B4-BE49-F238E27FC236}">
                <a16:creationId xmlns:a16="http://schemas.microsoft.com/office/drawing/2014/main" id="{A48F8FD6-1710-195D-55AD-EB1BFDFB1994}"/>
              </a:ext>
            </a:extLst>
          </p:cNvPr>
          <p:cNvSpPr>
            <a:spLocks noGrp="1"/>
          </p:cNvSpPr>
          <p:nvPr>
            <p:ph sz="half" idx="1"/>
          </p:nvPr>
        </p:nvSpPr>
        <p:spPr>
          <a:xfrm>
            <a:off x="623635" y="1246909"/>
            <a:ext cx="10963473" cy="5108171"/>
          </a:xfrm>
        </p:spPr>
        <p:txBody>
          <a:bodyPr/>
          <a:lstStyle/>
          <a:p>
            <a:r>
              <a:rPr lang="zh-CN" altLang="en-US" dirty="0"/>
              <a:t>英法翻译时的 </a:t>
            </a:r>
            <a:r>
              <a:rPr lang="en" altLang="zh-CN" dirty="0"/>
              <a:t>attention</a:t>
            </a:r>
            <a:r>
              <a:rPr lang="zh-CN" altLang="en-US" dirty="0"/>
              <a:t> 计算的示意图，可以发现亮的地方所对应的英语和法语是相当关联。</a:t>
            </a:r>
          </a:p>
        </p:txBody>
      </p:sp>
      <p:pic>
        <p:nvPicPr>
          <p:cNvPr id="10242" name="Picture 2">
            <a:extLst>
              <a:ext uri="{FF2B5EF4-FFF2-40B4-BE49-F238E27FC236}">
                <a16:creationId xmlns:a16="http://schemas.microsoft.com/office/drawing/2014/main" id="{D0845DDD-FE1B-5ACA-37D8-6554BA08F9D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8031"/>
          <a:stretch/>
        </p:blipFill>
        <p:spPr bwMode="auto">
          <a:xfrm>
            <a:off x="6214763" y="2541231"/>
            <a:ext cx="5388934" cy="308086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a:extLst>
              <a:ext uri="{FF2B5EF4-FFF2-40B4-BE49-F238E27FC236}">
                <a16:creationId xmlns:a16="http://schemas.microsoft.com/office/drawing/2014/main" id="{283F6A8C-6CC2-B643-11BB-5CC874318FB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51552"/>
          <a:stretch/>
        </p:blipFill>
        <p:spPr bwMode="auto">
          <a:xfrm>
            <a:off x="227036" y="2488625"/>
            <a:ext cx="5802317" cy="3092369"/>
          </a:xfrm>
          <a:prstGeom prst="rect">
            <a:avLst/>
          </a:prstGeom>
          <a:noFill/>
          <a:extLst>
            <a:ext uri="{909E8E84-426E-40DD-AFC4-6F175D3DCCD1}">
              <a14:hiddenFill xmlns:a14="http://schemas.microsoft.com/office/drawing/2010/main">
                <a:solidFill>
                  <a:srgbClr val="FFFFFF"/>
                </a:solidFill>
              </a14:hiddenFill>
            </a:ext>
          </a:extLst>
        </p:spPr>
      </p:pic>
      <p:sp>
        <p:nvSpPr>
          <p:cNvPr id="14" name="文本框 13">
            <a:extLst>
              <a:ext uri="{FF2B5EF4-FFF2-40B4-BE49-F238E27FC236}">
                <a16:creationId xmlns:a16="http://schemas.microsoft.com/office/drawing/2014/main" id="{00AA106D-5224-02B7-82CC-938C3D535402}"/>
              </a:ext>
            </a:extLst>
          </p:cNvPr>
          <p:cNvSpPr txBox="1"/>
          <p:nvPr/>
        </p:nvSpPr>
        <p:spPr>
          <a:xfrm>
            <a:off x="1894005" y="5757029"/>
            <a:ext cx="8270696" cy="369332"/>
          </a:xfrm>
          <a:prstGeom prst="rect">
            <a:avLst/>
          </a:prstGeom>
          <a:noFill/>
        </p:spPr>
        <p:txBody>
          <a:bodyPr wrap="square">
            <a:spAutoFit/>
          </a:bodyPr>
          <a:lstStyle/>
          <a:p>
            <a:pPr algn="ctr"/>
            <a:r>
              <a:rPr lang="zh-CN" altLang="en-US" i="1" dirty="0">
                <a:solidFill>
                  <a:srgbClr val="66BA36"/>
                </a:solidFill>
                <a:latin typeface="Lexend" pitchFamily="2" charset="0"/>
              </a:rPr>
              <a:t>https://arxiv.org/pdf/1409.0473.pdf</a:t>
            </a:r>
          </a:p>
        </p:txBody>
      </p:sp>
    </p:spTree>
    <p:extLst>
      <p:ext uri="{BB962C8B-B14F-4D97-AF65-F5344CB8AC3E}">
        <p14:creationId xmlns:p14="http://schemas.microsoft.com/office/powerpoint/2010/main" val="16804366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8F845411-3FAB-85E4-1754-E5DE8D362E23}"/>
              </a:ext>
            </a:extLst>
          </p:cNvPr>
          <p:cNvSpPr>
            <a:spLocks noGrp="1"/>
          </p:cNvSpPr>
          <p:nvPr>
            <p:ph type="title"/>
          </p:nvPr>
        </p:nvSpPr>
        <p:spPr>
          <a:xfrm>
            <a:off x="623635" y="522789"/>
            <a:ext cx="10963473" cy="589190"/>
          </a:xfrm>
        </p:spPr>
        <p:txBody>
          <a:bodyPr/>
          <a:lstStyle/>
          <a:p>
            <a:r>
              <a:rPr lang="en" altLang="zh-CN" dirty="0"/>
              <a:t>Attention</a:t>
            </a:r>
            <a:r>
              <a:rPr lang="zh-CN" altLang="en-US" dirty="0"/>
              <a:t> 概率分布</a:t>
            </a:r>
          </a:p>
        </p:txBody>
      </p:sp>
      <mc:AlternateContent xmlns:mc="http://schemas.openxmlformats.org/markup-compatibility/2006" xmlns:a14="http://schemas.microsoft.com/office/drawing/2010/main">
        <mc:Choice Requires="a14">
          <p:sp>
            <p:nvSpPr>
              <p:cNvPr id="5" name="内容占位符 4">
                <a:extLst>
                  <a:ext uri="{FF2B5EF4-FFF2-40B4-BE49-F238E27FC236}">
                    <a16:creationId xmlns:a16="http://schemas.microsoft.com/office/drawing/2014/main" id="{F6152C0F-3D95-E6E3-7C83-8ED14B3A23A0}"/>
                  </a:ext>
                </a:extLst>
              </p:cNvPr>
              <p:cNvSpPr>
                <a:spLocks noGrp="1"/>
              </p:cNvSpPr>
              <p:nvPr>
                <p:ph sz="half" idx="1"/>
              </p:nvPr>
            </p:nvSpPr>
            <p:spPr>
              <a:xfrm>
                <a:off x="623635" y="1246909"/>
                <a:ext cx="10963473" cy="5108171"/>
              </a:xfrm>
            </p:spPr>
            <p:txBody>
              <a:bodyPr/>
              <a:lstStyle/>
              <a:p>
                <a:r>
                  <a:rPr lang="zh-CN" altLang="en-US" dirty="0"/>
                  <a:t>得到了每个 </a:t>
                </a:r>
                <a14:m>
                  <m:oMath xmlns:m="http://schemas.openxmlformats.org/officeDocument/2006/math">
                    <m:r>
                      <a:rPr lang="en" altLang="zh-CN" i="1" dirty="0" smtClean="0">
                        <a:latin typeface="Cambria Math" panose="02040503050406030204" pitchFamily="18" charset="0"/>
                      </a:rPr>
                      <m:t>𝑦𝑖</m:t>
                    </m:r>
                  </m:oMath>
                </a14:m>
                <a:r>
                  <a:rPr lang="zh-CN" altLang="en-US" dirty="0"/>
                  <a:t> 的 </a:t>
                </a:r>
                <a:r>
                  <a:rPr lang="en" altLang="zh-CN" dirty="0"/>
                  <a:t>attention</a:t>
                </a:r>
                <a:r>
                  <a:rPr lang="zh-CN" altLang="en-US" dirty="0"/>
                  <a:t> 概率分布后，通过加权求和的方式，可以得到预测 </a:t>
                </a:r>
                <a14:m>
                  <m:oMath xmlns:m="http://schemas.openxmlformats.org/officeDocument/2006/math">
                    <m:r>
                      <a:rPr lang="en" altLang="zh-CN" i="1" dirty="0" smtClean="0">
                        <a:latin typeface="Cambria Math" panose="02040503050406030204" pitchFamily="18" charset="0"/>
                      </a:rPr>
                      <m:t>𝑦𝑖</m:t>
                    </m:r>
                  </m:oMath>
                </a14:m>
                <a:r>
                  <a:rPr lang="zh-CN" altLang="en-US" dirty="0"/>
                  <a:t> 时的语义编码 </a:t>
                </a:r>
                <a14:m>
                  <m:oMath xmlns:m="http://schemas.openxmlformats.org/officeDocument/2006/math">
                    <m:r>
                      <a:rPr lang="en" altLang="zh-CN" i="1" dirty="0" smtClean="0">
                        <a:latin typeface="Cambria Math" panose="02040503050406030204" pitchFamily="18" charset="0"/>
                      </a:rPr>
                      <m:t>𝐶</m:t>
                    </m:r>
                  </m:oMath>
                </a14:m>
                <a:r>
                  <a:rPr lang="zh-CN" altLang="en-US" dirty="0"/>
                  <a:t>，其中 </a:t>
                </a:r>
                <a14:m>
                  <m:oMath xmlns:m="http://schemas.openxmlformats.org/officeDocument/2006/math">
                    <m:r>
                      <a:rPr lang="en" altLang="zh-CN" i="1" dirty="0" smtClean="0">
                        <a:latin typeface="Cambria Math" panose="02040503050406030204" pitchFamily="18" charset="0"/>
                      </a:rPr>
                      <m:t>𝑎</m:t>
                    </m:r>
                    <m:r>
                      <a:rPr lang="en" altLang="zh-CN" i="1" dirty="0" smtClean="0">
                        <a:latin typeface="Cambria Math" panose="02040503050406030204" pitchFamily="18" charset="0"/>
                      </a:rPr>
                      <m:t>11,</m:t>
                    </m:r>
                    <m:r>
                      <a:rPr lang="en" altLang="zh-CN" i="1" dirty="0">
                        <a:latin typeface="Cambria Math" panose="02040503050406030204" pitchFamily="18" charset="0"/>
                      </a:rPr>
                      <m:t>𝑎</m:t>
                    </m:r>
                    <m:r>
                      <a:rPr lang="en" altLang="zh-CN" i="1" dirty="0">
                        <a:latin typeface="Cambria Math" panose="02040503050406030204" pitchFamily="18" charset="0"/>
                      </a:rPr>
                      <m:t>12,</m:t>
                    </m:r>
                    <m:r>
                      <a:rPr lang="en" altLang="zh-CN" i="1" dirty="0" smtClean="0">
                        <a:latin typeface="Cambria Math" panose="02040503050406030204" pitchFamily="18" charset="0"/>
                      </a:rPr>
                      <m:t>𝑎</m:t>
                    </m:r>
                    <m:r>
                      <a:rPr lang="en" altLang="zh-CN" i="1" dirty="0" smtClean="0">
                        <a:latin typeface="Cambria Math" panose="02040503050406030204" pitchFamily="18" charset="0"/>
                      </a:rPr>
                      <m:t>13</m:t>
                    </m:r>
                    <m:r>
                      <a:rPr lang="zh-CN" altLang="en-US" i="1" dirty="0" smtClean="0">
                        <a:latin typeface="Cambria Math" panose="02040503050406030204" pitchFamily="18" charset="0"/>
                      </a:rPr>
                      <m:t> </m:t>
                    </m:r>
                  </m:oMath>
                </a14:m>
                <a:r>
                  <a:rPr lang="zh-CN" altLang="en-US" dirty="0"/>
                  <a:t>分别表示预测第一个词时使用的 </a:t>
                </a:r>
                <a:r>
                  <a:rPr lang="en" altLang="zh-CN" dirty="0"/>
                  <a:t>attention</a:t>
                </a:r>
                <a:r>
                  <a:rPr lang="zh-CN" altLang="en-US" dirty="0"/>
                  <a:t> 概率分布。</a:t>
                </a:r>
              </a:p>
            </p:txBody>
          </p:sp>
        </mc:Choice>
        <mc:Fallback xmlns="">
          <p:sp>
            <p:nvSpPr>
              <p:cNvPr id="5" name="内容占位符 4">
                <a:extLst>
                  <a:ext uri="{FF2B5EF4-FFF2-40B4-BE49-F238E27FC236}">
                    <a16:creationId xmlns:a16="http://schemas.microsoft.com/office/drawing/2014/main" id="{F6152C0F-3D95-E6E3-7C83-8ED14B3A23A0}"/>
                  </a:ext>
                </a:extLst>
              </p:cNvPr>
              <p:cNvSpPr>
                <a:spLocks noGrp="1" noRot="1" noChangeAspect="1" noMove="1" noResize="1" noEditPoints="1" noAdjustHandles="1" noChangeArrowheads="1" noChangeShapeType="1" noTextEdit="1"/>
              </p:cNvSpPr>
              <p:nvPr>
                <p:ph sz="half" idx="1"/>
              </p:nvPr>
            </p:nvSpPr>
            <p:spPr>
              <a:xfrm>
                <a:off x="623635" y="1246909"/>
                <a:ext cx="10963473" cy="5108171"/>
              </a:xfrm>
              <a:blipFill>
                <a:blip r:embed="rId2"/>
                <a:stretch>
                  <a:fillRect l="-347"/>
                </a:stretch>
              </a:blipFill>
            </p:spPr>
            <p:txBody>
              <a:bodyPr/>
              <a:lstStyle/>
              <a:p>
                <a:r>
                  <a:rPr lang="zh-CN" altLang="en-US">
                    <a:noFill/>
                  </a:rPr>
                  <a:t> </a:t>
                </a:r>
              </a:p>
            </p:txBody>
          </p:sp>
        </mc:Fallback>
      </mc:AlternateContent>
      <p:pic>
        <p:nvPicPr>
          <p:cNvPr id="11266" name="Picture 2">
            <a:extLst>
              <a:ext uri="{FF2B5EF4-FFF2-40B4-BE49-F238E27FC236}">
                <a16:creationId xmlns:a16="http://schemas.microsoft.com/office/drawing/2014/main" id="{48F44210-A383-154D-6FE9-0CB1BA3F7D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61581" y="2541322"/>
            <a:ext cx="3964585" cy="38137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45263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2E667ED2-0B7F-072C-774D-CC051095F7C2}"/>
              </a:ext>
            </a:extLst>
          </p:cNvPr>
          <p:cNvSpPr>
            <a:spLocks noGrp="1"/>
          </p:cNvSpPr>
          <p:nvPr>
            <p:ph type="title"/>
          </p:nvPr>
        </p:nvSpPr>
        <p:spPr>
          <a:xfrm>
            <a:off x="623635" y="522789"/>
            <a:ext cx="10963473" cy="589190"/>
          </a:xfrm>
        </p:spPr>
        <p:txBody>
          <a:bodyPr/>
          <a:lstStyle/>
          <a:p>
            <a:r>
              <a:rPr lang="en" altLang="zh-CN" dirty="0"/>
              <a:t>Attention</a:t>
            </a:r>
            <a:r>
              <a:rPr lang="zh-CN" altLang="en-US" dirty="0"/>
              <a:t> 概率分布</a:t>
            </a:r>
          </a:p>
        </p:txBody>
      </p:sp>
      <mc:AlternateContent xmlns:mc="http://schemas.openxmlformats.org/markup-compatibility/2006" xmlns:a14="http://schemas.microsoft.com/office/drawing/2010/main">
        <mc:Choice Requires="a14">
          <p:sp>
            <p:nvSpPr>
              <p:cNvPr id="5" name="内容占位符 4">
                <a:extLst>
                  <a:ext uri="{FF2B5EF4-FFF2-40B4-BE49-F238E27FC236}">
                    <a16:creationId xmlns:a16="http://schemas.microsoft.com/office/drawing/2014/main" id="{719D4D43-DF59-0099-615C-DA8D698397CB}"/>
                  </a:ext>
                </a:extLst>
              </p:cNvPr>
              <p:cNvSpPr>
                <a:spLocks noGrp="1"/>
              </p:cNvSpPr>
              <p:nvPr>
                <p:ph sz="half" idx="1"/>
              </p:nvPr>
            </p:nvSpPr>
            <p:spPr>
              <a:xfrm>
                <a:off x="623635" y="1246909"/>
                <a:ext cx="10963473" cy="5108171"/>
              </a:xfrm>
            </p:spPr>
            <p:txBody>
              <a:bodyPr/>
              <a:lstStyle/>
              <a:p>
                <a:r>
                  <a:rPr lang="zh-CN" altLang="en-US" dirty="0"/>
                  <a:t>利用 </a:t>
                </a:r>
                <a:r>
                  <a:rPr lang="en" altLang="zh-CN" dirty="0"/>
                  <a:t>attention</a:t>
                </a:r>
                <a:r>
                  <a:rPr lang="zh-CN" altLang="en-US" dirty="0"/>
                  <a:t> 分布，对 </a:t>
                </a:r>
                <a:r>
                  <a:rPr lang="en" altLang="zh-CN" dirty="0"/>
                  <a:t>source</a:t>
                </a:r>
                <a:r>
                  <a:rPr lang="zh-CN" altLang="en-US" dirty="0"/>
                  <a:t> 中每个时间的隐藏层状态 </a:t>
                </a:r>
                <a14:m>
                  <m:oMath xmlns:m="http://schemas.openxmlformats.org/officeDocument/2006/math">
                    <m:r>
                      <a:rPr lang="en" altLang="zh-CN" dirty="0" smtClean="0">
                        <a:latin typeface="Cambria Math" panose="02040503050406030204" pitchFamily="18" charset="0"/>
                      </a:rPr>
                      <m:t>h</m:t>
                    </m:r>
                    <m:r>
                      <a:rPr lang="en" altLang="zh-CN" dirty="0" smtClean="0">
                        <a:latin typeface="Cambria Math" panose="02040503050406030204" pitchFamily="18" charset="0"/>
                      </a:rPr>
                      <m:t>1,</m:t>
                    </m:r>
                    <m:r>
                      <a:rPr lang="en" altLang="zh-CN" dirty="0" smtClean="0">
                        <a:latin typeface="Cambria Math" panose="02040503050406030204" pitchFamily="18" charset="0"/>
                      </a:rPr>
                      <m:t>h</m:t>
                    </m:r>
                    <m:r>
                      <a:rPr lang="en" altLang="zh-CN" dirty="0" smtClean="0">
                        <a:latin typeface="Cambria Math" panose="02040503050406030204" pitchFamily="18" charset="0"/>
                      </a:rPr>
                      <m:t>2,</m:t>
                    </m:r>
                    <m:r>
                      <a:rPr lang="en" altLang="zh-CN" dirty="0" smtClean="0">
                        <a:latin typeface="Cambria Math" panose="02040503050406030204" pitchFamily="18" charset="0"/>
                      </a:rPr>
                      <m:t>h</m:t>
                    </m:r>
                    <m:r>
                      <a:rPr lang="en" altLang="zh-CN" dirty="0" smtClean="0">
                        <a:latin typeface="Cambria Math" panose="02040503050406030204" pitchFamily="18" charset="0"/>
                      </a:rPr>
                      <m:t>3</m:t>
                    </m:r>
                  </m:oMath>
                </a14:m>
                <a:r>
                  <a:rPr lang="zh-CN" altLang="en-US" dirty="0"/>
                  <a:t> 进行加权求和，就得到预测第一个词时，应该使用的语义编码 </a:t>
                </a:r>
                <a14:m>
                  <m:oMath xmlns:m="http://schemas.openxmlformats.org/officeDocument/2006/math">
                    <m:r>
                      <a:rPr lang="en" altLang="zh-CN" dirty="0" smtClean="0">
                        <a:latin typeface="Cambria Math" panose="02040503050406030204" pitchFamily="18" charset="0"/>
                      </a:rPr>
                      <m:t>𝐶</m:t>
                    </m:r>
                    <m:r>
                      <a:rPr lang="en" altLang="zh-CN" dirty="0" smtClean="0">
                        <a:latin typeface="Cambria Math" panose="02040503050406030204" pitchFamily="18" charset="0"/>
                      </a:rPr>
                      <m:t>1</m:t>
                    </m:r>
                  </m:oMath>
                </a14:m>
                <a:r>
                  <a:rPr lang="zh-CN" altLang="en" dirty="0"/>
                  <a:t>，</a:t>
                </a:r>
                <a:r>
                  <a:rPr lang="zh-CN" altLang="en-US" dirty="0"/>
                  <a:t>即：</a:t>
                </a:r>
                <a:endParaRPr lang="en-US" altLang="zh-CN" dirty="0"/>
              </a:p>
              <a:p>
                <a:endParaRPr lang="en-US" altLang="zh-CN" dirty="0"/>
              </a:p>
              <a:p>
                <a:endParaRPr lang="en-US" altLang="zh-CN" dirty="0"/>
              </a:p>
              <a:p>
                <a:endParaRPr lang="en-US" altLang="zh-CN" dirty="0"/>
              </a:p>
              <a:p>
                <a:r>
                  <a:rPr lang="zh-CN" altLang="en-US" dirty="0"/>
                  <a:t>其中 </a:t>
                </a:r>
                <a14:m>
                  <m:oMath xmlns:m="http://schemas.openxmlformats.org/officeDocument/2006/math">
                    <m:r>
                      <a:rPr lang="en" altLang="zh-CN" i="1" dirty="0" smtClean="0">
                        <a:latin typeface="Cambria Math" panose="02040503050406030204" pitchFamily="18" charset="0"/>
                      </a:rPr>
                      <m:t>𝐿</m:t>
                    </m:r>
                  </m:oMath>
                </a14:m>
                <a:r>
                  <a:rPr lang="zh-CN" altLang="en-US" dirty="0"/>
                  <a:t> 表示 </a:t>
                </a:r>
                <a:r>
                  <a:rPr lang="en" altLang="zh-CN" dirty="0"/>
                  <a:t>source</a:t>
                </a:r>
                <a:r>
                  <a:rPr lang="zh-CN" altLang="en-US" dirty="0"/>
                  <a:t> 长度，</a:t>
                </a:r>
                <a14:m>
                  <m:oMath xmlns:m="http://schemas.openxmlformats.org/officeDocument/2006/math">
                    <m:r>
                      <a:rPr lang="en" altLang="zh-CN" i="1" dirty="0" smtClean="0">
                        <a:latin typeface="Cambria Math" panose="02040503050406030204" pitchFamily="18" charset="0"/>
                      </a:rPr>
                      <m:t>h𝑗</m:t>
                    </m:r>
                  </m:oMath>
                </a14:m>
                <a:r>
                  <a:rPr lang="zh-CN" altLang="en-US" dirty="0"/>
                  <a:t> 表示 </a:t>
                </a:r>
                <a:r>
                  <a:rPr lang="en" altLang="zh-CN" dirty="0"/>
                  <a:t>source</a:t>
                </a:r>
                <a:r>
                  <a:rPr lang="zh-CN" altLang="en-US" dirty="0"/>
                  <a:t> 每个时刻的隐藏层输出。</a:t>
                </a:r>
              </a:p>
            </p:txBody>
          </p:sp>
        </mc:Choice>
        <mc:Fallback xmlns="">
          <p:sp>
            <p:nvSpPr>
              <p:cNvPr id="5" name="内容占位符 4">
                <a:extLst>
                  <a:ext uri="{FF2B5EF4-FFF2-40B4-BE49-F238E27FC236}">
                    <a16:creationId xmlns:a16="http://schemas.microsoft.com/office/drawing/2014/main" id="{719D4D43-DF59-0099-615C-DA8D698397CB}"/>
                  </a:ext>
                </a:extLst>
              </p:cNvPr>
              <p:cNvSpPr>
                <a:spLocks noGrp="1" noRot="1" noChangeAspect="1" noMove="1" noResize="1" noEditPoints="1" noAdjustHandles="1" noChangeArrowheads="1" noChangeShapeType="1" noTextEdit="1"/>
              </p:cNvSpPr>
              <p:nvPr>
                <p:ph sz="half" idx="1"/>
              </p:nvPr>
            </p:nvSpPr>
            <p:spPr>
              <a:xfrm>
                <a:off x="623635" y="1246909"/>
                <a:ext cx="10963473" cy="5108171"/>
              </a:xfrm>
              <a:blipFill>
                <a:blip r:embed="rId2"/>
                <a:stretch>
                  <a:fillRect l="-347" r="-46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3D651365-C4FA-2B3E-50ED-9397E4C0C52D}"/>
                  </a:ext>
                </a:extLst>
              </p:cNvPr>
              <p:cNvSpPr txBox="1"/>
              <p:nvPr/>
            </p:nvSpPr>
            <p:spPr>
              <a:xfrm>
                <a:off x="5177290" y="2444287"/>
                <a:ext cx="1856470" cy="108029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2400" i="1" smtClean="0">
                              <a:latin typeface="Cambria Math" panose="02040503050406030204" pitchFamily="18" charset="0"/>
                            </a:rPr>
                          </m:ctrlPr>
                        </m:sSubPr>
                        <m:e>
                          <m:r>
                            <a:rPr kumimoji="1" lang="en-US" altLang="zh-CN" sz="2400" b="0" i="1" smtClean="0">
                              <a:latin typeface="Cambria Math" panose="02040503050406030204" pitchFamily="18" charset="0"/>
                            </a:rPr>
                            <m:t>𝐶</m:t>
                          </m:r>
                        </m:e>
                        <m:sub>
                          <m:r>
                            <a:rPr kumimoji="1" lang="en-US" altLang="zh-CN" sz="2400" b="0" i="1" smtClean="0">
                              <a:latin typeface="Cambria Math" panose="02040503050406030204" pitchFamily="18" charset="0"/>
                            </a:rPr>
                            <m:t>𝑖</m:t>
                          </m:r>
                        </m:sub>
                      </m:sSub>
                      <m:r>
                        <a:rPr kumimoji="1" lang="en-US" altLang="zh-CN" sz="2400" b="0" i="0" smtClean="0">
                          <a:latin typeface="Cambria Math" panose="02040503050406030204" pitchFamily="18" charset="0"/>
                        </a:rPr>
                        <m:t>=</m:t>
                      </m:r>
                      <m:nary>
                        <m:naryPr>
                          <m:chr m:val="∑"/>
                          <m:ctrlPr>
                            <a:rPr kumimoji="1" lang="en-US" altLang="zh-CN" sz="2400" b="0" i="1" smtClean="0">
                              <a:latin typeface="Cambria Math" panose="02040503050406030204" pitchFamily="18" charset="0"/>
                            </a:rPr>
                          </m:ctrlPr>
                        </m:naryPr>
                        <m:sub>
                          <m:r>
                            <m:rPr>
                              <m:brk m:alnAt="23"/>
                            </m:rPr>
                            <a:rPr kumimoji="1" lang="en-US" altLang="zh-CN" sz="2400" b="0" i="1" smtClean="0">
                              <a:latin typeface="Cambria Math" panose="02040503050406030204" pitchFamily="18" charset="0"/>
                            </a:rPr>
                            <m:t>𝑗</m:t>
                          </m:r>
                          <m:r>
                            <a:rPr kumimoji="1" lang="en-US" altLang="zh-CN" sz="2400" b="0" i="1" smtClean="0">
                              <a:latin typeface="Cambria Math" panose="02040503050406030204" pitchFamily="18" charset="0"/>
                            </a:rPr>
                            <m:t>=1</m:t>
                          </m:r>
                        </m:sub>
                        <m:sup>
                          <m:r>
                            <a:rPr kumimoji="1" lang="en-US" altLang="zh-CN" sz="2400" b="0" i="1" smtClean="0">
                              <a:latin typeface="Cambria Math" panose="02040503050406030204" pitchFamily="18" charset="0"/>
                            </a:rPr>
                            <m:t>𝐿</m:t>
                          </m:r>
                        </m:sup>
                        <m:e>
                          <m:sSub>
                            <m:sSubPr>
                              <m:ctrlPr>
                                <a:rPr kumimoji="1" lang="en-US" altLang="zh-CN" sz="2400" b="0" i="1" smtClean="0">
                                  <a:latin typeface="Cambria Math" panose="02040503050406030204" pitchFamily="18" charset="0"/>
                                </a:rPr>
                              </m:ctrlPr>
                            </m:sSubPr>
                            <m:e>
                              <m:r>
                                <a:rPr kumimoji="1" lang="en-US" altLang="zh-CN" sz="2400" b="0" i="1" smtClean="0">
                                  <a:latin typeface="Cambria Math" panose="02040503050406030204" pitchFamily="18" charset="0"/>
                                </a:rPr>
                                <m:t>𝑎</m:t>
                              </m:r>
                            </m:e>
                            <m:sub>
                              <m:r>
                                <a:rPr kumimoji="1" lang="en-US" altLang="zh-CN" sz="2400" b="0" i="1" smtClean="0">
                                  <a:latin typeface="Cambria Math" panose="02040503050406030204" pitchFamily="18" charset="0"/>
                                </a:rPr>
                                <m:t>𝑖𝑗</m:t>
                              </m:r>
                            </m:sub>
                          </m:sSub>
                          <m:sSub>
                            <m:sSubPr>
                              <m:ctrlPr>
                                <a:rPr kumimoji="1" lang="en-US" altLang="zh-CN" sz="2400" i="1">
                                  <a:latin typeface="Cambria Math" panose="02040503050406030204" pitchFamily="18" charset="0"/>
                                </a:rPr>
                              </m:ctrlPr>
                            </m:sSubPr>
                            <m:e>
                              <m:r>
                                <a:rPr kumimoji="1" lang="en-US" altLang="zh-CN" sz="2400" b="0" i="1" smtClean="0">
                                  <a:latin typeface="Cambria Math" panose="02040503050406030204" pitchFamily="18" charset="0"/>
                                </a:rPr>
                                <m:t>h</m:t>
                              </m:r>
                            </m:e>
                            <m:sub>
                              <m:r>
                                <a:rPr kumimoji="1" lang="en-US" altLang="zh-CN" sz="2400" b="0" i="1" smtClean="0">
                                  <a:latin typeface="Cambria Math" panose="02040503050406030204" pitchFamily="18" charset="0"/>
                                </a:rPr>
                                <m:t>𝑗</m:t>
                              </m:r>
                            </m:sub>
                          </m:sSub>
                        </m:e>
                      </m:nary>
                    </m:oMath>
                  </m:oMathPara>
                </a14:m>
                <a:endParaRPr kumimoji="1" lang="zh-CN" altLang="en-US" sz="2400" dirty="0"/>
              </a:p>
            </p:txBody>
          </p:sp>
        </mc:Choice>
        <mc:Fallback xmlns="">
          <p:sp>
            <p:nvSpPr>
              <p:cNvPr id="16" name="文本框 15">
                <a:extLst>
                  <a:ext uri="{FF2B5EF4-FFF2-40B4-BE49-F238E27FC236}">
                    <a16:creationId xmlns:a16="http://schemas.microsoft.com/office/drawing/2014/main" id="{3D651365-C4FA-2B3E-50ED-9397E4C0C52D}"/>
                  </a:ext>
                </a:extLst>
              </p:cNvPr>
              <p:cNvSpPr txBox="1">
                <a:spLocks noRot="1" noChangeAspect="1" noMove="1" noResize="1" noEditPoints="1" noAdjustHandles="1" noChangeArrowheads="1" noChangeShapeType="1" noTextEdit="1"/>
              </p:cNvSpPr>
              <p:nvPr/>
            </p:nvSpPr>
            <p:spPr>
              <a:xfrm>
                <a:off x="5177290" y="2444287"/>
                <a:ext cx="1856470" cy="1080296"/>
              </a:xfrm>
              <a:prstGeom prst="rect">
                <a:avLst/>
              </a:prstGeom>
              <a:blipFill>
                <a:blip r:embed="rId3"/>
                <a:stretch>
                  <a:fillRect l="-24490" t="-110465" r="-2041" b="-16511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9796011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5D3815E7-9662-F0FB-30F5-FB86A131C215}"/>
              </a:ext>
            </a:extLst>
          </p:cNvPr>
          <p:cNvSpPr>
            <a:spLocks noGrp="1"/>
          </p:cNvSpPr>
          <p:nvPr>
            <p:ph type="title"/>
          </p:nvPr>
        </p:nvSpPr>
        <p:spPr>
          <a:xfrm>
            <a:off x="623635" y="522789"/>
            <a:ext cx="10963473" cy="589190"/>
          </a:xfrm>
        </p:spPr>
        <p:txBody>
          <a:bodyPr/>
          <a:lstStyle/>
          <a:p>
            <a:r>
              <a:rPr lang="en" altLang="zh-CN" dirty="0"/>
              <a:t>Attention</a:t>
            </a:r>
            <a:r>
              <a:rPr lang="zh-CN" altLang="en-US" dirty="0"/>
              <a:t> 概率分布</a:t>
            </a:r>
          </a:p>
        </p:txBody>
      </p:sp>
      <mc:AlternateContent xmlns:mc="http://schemas.openxmlformats.org/markup-compatibility/2006" xmlns:a14="http://schemas.microsoft.com/office/drawing/2010/main">
        <mc:Choice Requires="a14">
          <p:sp>
            <p:nvSpPr>
              <p:cNvPr id="5" name="内容占位符 4">
                <a:extLst>
                  <a:ext uri="{FF2B5EF4-FFF2-40B4-BE49-F238E27FC236}">
                    <a16:creationId xmlns:a16="http://schemas.microsoft.com/office/drawing/2014/main" id="{18BE19C0-FD5B-4246-5F90-E190D03B688E}"/>
                  </a:ext>
                </a:extLst>
              </p:cNvPr>
              <p:cNvSpPr>
                <a:spLocks noGrp="1"/>
              </p:cNvSpPr>
              <p:nvPr>
                <p:ph sz="half" idx="1"/>
              </p:nvPr>
            </p:nvSpPr>
            <p:spPr>
              <a:xfrm>
                <a:off x="623635" y="1246909"/>
                <a:ext cx="10963473" cy="5108171"/>
              </a:xfrm>
            </p:spPr>
            <p:txBody>
              <a:bodyPr/>
              <a:lstStyle/>
              <a:p>
                <a:r>
                  <a:rPr lang="zh-CN" altLang="en-US" dirty="0"/>
                  <a:t>类似可以求出预测“追逐”和“杰瑞”时的语义编码 </a:t>
                </a:r>
                <a14:m>
                  <m:oMath xmlns:m="http://schemas.openxmlformats.org/officeDocument/2006/math">
                    <m:r>
                      <a:rPr lang="en" altLang="zh-CN" dirty="0" smtClean="0">
                        <a:latin typeface="Cambria Math" panose="02040503050406030204" pitchFamily="18" charset="0"/>
                      </a:rPr>
                      <m:t>𝐶</m:t>
                    </m:r>
                    <m:r>
                      <a:rPr lang="en" altLang="zh-CN" dirty="0" smtClean="0">
                        <a:latin typeface="Cambria Math" panose="02040503050406030204" pitchFamily="18" charset="0"/>
                      </a:rPr>
                      <m:t>2</m:t>
                    </m:r>
                  </m:oMath>
                </a14:m>
                <a:r>
                  <a:rPr lang="zh-CN" altLang="en-US" dirty="0"/>
                  <a:t> 和 </a:t>
                </a:r>
                <a14:m>
                  <m:oMath xmlns:m="http://schemas.openxmlformats.org/officeDocument/2006/math">
                    <m:r>
                      <a:rPr lang="en" altLang="zh-CN" dirty="0" smtClean="0">
                        <a:latin typeface="Cambria Math" panose="02040503050406030204" pitchFamily="18" charset="0"/>
                      </a:rPr>
                      <m:t>𝐶</m:t>
                    </m:r>
                    <m:r>
                      <a:rPr lang="en" altLang="zh-CN" dirty="0" smtClean="0">
                        <a:latin typeface="Cambria Math" panose="02040503050406030204" pitchFamily="18" charset="0"/>
                      </a:rPr>
                      <m:t>3</m:t>
                    </m:r>
                  </m:oMath>
                </a14:m>
                <a:r>
                  <a:rPr lang="zh-CN" altLang="en-US" dirty="0"/>
                  <a:t>。对比之前 </a:t>
                </a:r>
                <a14:m>
                  <m:oMath xmlns:m="http://schemas.openxmlformats.org/officeDocument/2006/math">
                    <m:r>
                      <a:rPr lang="en" altLang="zh-CN" i="1" dirty="0" smtClean="0">
                        <a:latin typeface="Cambria Math" panose="02040503050406030204" pitchFamily="18" charset="0"/>
                      </a:rPr>
                      <m:t>𝑦𝑖</m:t>
                    </m:r>
                    <m:r>
                      <a:rPr lang="en" altLang="zh-CN" i="1" dirty="0" smtClean="0">
                        <a:latin typeface="Cambria Math" panose="02040503050406030204" pitchFamily="18" charset="0"/>
                      </a:rPr>
                      <m:t>=</m:t>
                    </m:r>
                    <m:r>
                      <a:rPr lang="en" altLang="zh-CN" i="1" dirty="0" smtClean="0">
                        <a:latin typeface="Cambria Math" panose="02040503050406030204" pitchFamily="18" charset="0"/>
                      </a:rPr>
                      <m:t>𝑔</m:t>
                    </m:r>
                    <m:r>
                      <a:rPr lang="en" altLang="zh-CN" i="1" dirty="0" smtClean="0">
                        <a:latin typeface="Cambria Math" panose="02040503050406030204" pitchFamily="18" charset="0"/>
                      </a:rPr>
                      <m:t>(</m:t>
                    </m:r>
                    <m:r>
                      <a:rPr lang="en" altLang="zh-CN" i="1" dirty="0" smtClean="0">
                        <a:latin typeface="Cambria Math" panose="02040503050406030204" pitchFamily="18" charset="0"/>
                      </a:rPr>
                      <m:t>𝐶</m:t>
                    </m:r>
                    <m:r>
                      <a:rPr lang="en" altLang="zh-CN" i="1" dirty="0" smtClean="0">
                        <a:latin typeface="Cambria Math" panose="02040503050406030204" pitchFamily="18" charset="0"/>
                      </a:rPr>
                      <m:t>,</m:t>
                    </m:r>
                    <m:r>
                      <a:rPr lang="en" altLang="zh-CN" i="1" dirty="0" smtClean="0">
                        <a:latin typeface="Cambria Math" panose="02040503050406030204" pitchFamily="18" charset="0"/>
                      </a:rPr>
                      <m:t>𝑦</m:t>
                    </m:r>
                    <m:r>
                      <a:rPr lang="en" altLang="zh-CN" i="1" dirty="0" smtClean="0">
                        <a:latin typeface="Cambria Math" panose="02040503050406030204" pitchFamily="18" charset="0"/>
                      </a:rPr>
                      <m:t>1,</m:t>
                    </m:r>
                    <m:r>
                      <a:rPr lang="en" altLang="zh-CN" i="1" dirty="0" smtClean="0">
                        <a:latin typeface="Cambria Math" panose="02040503050406030204" pitchFamily="18" charset="0"/>
                      </a:rPr>
                      <m:t>𝑦</m:t>
                    </m:r>
                    <m:r>
                      <a:rPr lang="en" altLang="zh-CN" i="1" dirty="0" smtClean="0">
                        <a:latin typeface="Cambria Math" panose="02040503050406030204" pitchFamily="18" charset="0"/>
                      </a:rPr>
                      <m:t>2,…,</m:t>
                    </m:r>
                    <m:r>
                      <a:rPr lang="en" altLang="zh-CN" i="1" dirty="0" smtClean="0">
                        <a:latin typeface="Cambria Math" panose="02040503050406030204" pitchFamily="18" charset="0"/>
                      </a:rPr>
                      <m:t>𝑦𝑖</m:t>
                    </m:r>
                    <m:r>
                      <a:rPr lang="en" altLang="zh-CN" i="1" dirty="0" smtClean="0">
                        <a:latin typeface="Cambria Math" panose="02040503050406030204" pitchFamily="18" charset="0"/>
                      </a:rPr>
                      <m:t>−1)</m:t>
                    </m:r>
                  </m:oMath>
                </a14:m>
                <a:r>
                  <a:rPr lang="en" altLang="zh-CN" dirty="0"/>
                  <a:t> </a:t>
                </a:r>
                <a:r>
                  <a:rPr lang="zh-CN" altLang="en-US" dirty="0"/>
                  <a:t>使用同一个语义编码 </a:t>
                </a:r>
                <a14:m>
                  <m:oMath xmlns:m="http://schemas.openxmlformats.org/officeDocument/2006/math">
                    <m:r>
                      <a:rPr lang="en" altLang="zh-CN" i="1" dirty="0" smtClean="0">
                        <a:latin typeface="Cambria Math" panose="02040503050406030204" pitchFamily="18" charset="0"/>
                      </a:rPr>
                      <m:t>𝐶</m:t>
                    </m:r>
                  </m:oMath>
                </a14:m>
                <a:r>
                  <a:rPr lang="zh-CN" altLang="en" dirty="0"/>
                  <a:t>，</a:t>
                </a:r>
                <a:r>
                  <a:rPr lang="zh-CN" altLang="en-US" dirty="0"/>
                  <a:t>这里每一次预测都会先计算与之匹配的语义编码 </a:t>
                </a:r>
                <a14:m>
                  <m:oMath xmlns:m="http://schemas.openxmlformats.org/officeDocument/2006/math">
                    <m:r>
                      <a:rPr lang="en" altLang="zh-CN" i="1" dirty="0" smtClean="0">
                        <a:latin typeface="Cambria Math" panose="02040503050406030204" pitchFamily="18" charset="0"/>
                      </a:rPr>
                      <m:t>𝐶𝑖</m:t>
                    </m:r>
                  </m:oMath>
                </a14:m>
                <a:r>
                  <a:rPr lang="zh-CN" altLang="en" dirty="0"/>
                  <a:t>。</a:t>
                </a:r>
                <a:endParaRPr lang="zh-CN" altLang="en-US" dirty="0"/>
              </a:p>
            </p:txBody>
          </p:sp>
        </mc:Choice>
        <mc:Fallback xmlns="">
          <p:sp>
            <p:nvSpPr>
              <p:cNvPr id="5" name="内容占位符 4">
                <a:extLst>
                  <a:ext uri="{FF2B5EF4-FFF2-40B4-BE49-F238E27FC236}">
                    <a16:creationId xmlns:a16="http://schemas.microsoft.com/office/drawing/2014/main" id="{18BE19C0-FD5B-4246-5F90-E190D03B688E}"/>
                  </a:ext>
                </a:extLst>
              </p:cNvPr>
              <p:cNvSpPr>
                <a:spLocks noGrp="1" noRot="1" noChangeAspect="1" noMove="1" noResize="1" noEditPoints="1" noAdjustHandles="1" noChangeArrowheads="1" noChangeShapeType="1" noTextEdit="1"/>
              </p:cNvSpPr>
              <p:nvPr>
                <p:ph sz="half" idx="1"/>
              </p:nvPr>
            </p:nvSpPr>
            <p:spPr>
              <a:xfrm>
                <a:off x="623635" y="1246909"/>
                <a:ext cx="10963473" cy="5108171"/>
              </a:xfrm>
              <a:blipFill>
                <a:blip r:embed="rId2"/>
                <a:stretch>
                  <a:fillRect l="-347"/>
                </a:stretch>
              </a:blipFill>
            </p:spPr>
            <p:txBody>
              <a:bodyPr/>
              <a:lstStyle/>
              <a:p>
                <a:r>
                  <a:rPr lang="zh-CN" altLang="en-US">
                    <a:noFill/>
                  </a:rPr>
                  <a:t> </a:t>
                </a:r>
              </a:p>
            </p:txBody>
          </p:sp>
        </mc:Fallback>
      </mc:AlternateContent>
      <p:pic>
        <p:nvPicPr>
          <p:cNvPr id="12290" name="Picture 2">
            <a:extLst>
              <a:ext uri="{FF2B5EF4-FFF2-40B4-BE49-F238E27FC236}">
                <a16:creationId xmlns:a16="http://schemas.microsoft.com/office/drawing/2014/main" id="{716741BF-C037-015F-14A1-177D553086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4774" y="2274736"/>
            <a:ext cx="7287213" cy="40800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52391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11B95A44-CCF2-9448-AD90-014C7B1CC7EC}"/>
              </a:ext>
            </a:extLst>
          </p:cNvPr>
          <p:cNvSpPr txBox="1"/>
          <p:nvPr/>
        </p:nvSpPr>
        <p:spPr>
          <a:xfrm>
            <a:off x="4728456" y="1046095"/>
            <a:ext cx="2739853" cy="2646878"/>
          </a:xfrm>
          <a:prstGeom prst="rect">
            <a:avLst/>
          </a:prstGeom>
          <a:noFill/>
        </p:spPr>
        <p:txBody>
          <a:bodyPr wrap="none" rtlCol="0">
            <a:spAutoFit/>
          </a:bodyPr>
          <a:lstStyle/>
          <a:p>
            <a:pPr algn="ctr"/>
            <a:r>
              <a:rPr kumimoji="1" lang="en-US" altLang="zh-CN" sz="16600" b="1" dirty="0">
                <a:gradFill>
                  <a:gsLst>
                    <a:gs pos="4000">
                      <a:srgbClr val="126FFC"/>
                    </a:gs>
                    <a:gs pos="73000">
                      <a:srgbClr val="126FFC">
                        <a:alpha val="0"/>
                      </a:srgbClr>
                    </a:gs>
                  </a:gsLst>
                  <a:lin ang="5400000" scaled="1"/>
                </a:gradFill>
                <a:latin typeface="PingFang SC Semibold" panose="020B0400000000000000" pitchFamily="34" charset="-122"/>
                <a:ea typeface="PingFang SC Semibold" panose="020B0400000000000000" pitchFamily="34" charset="-122"/>
              </a:rPr>
              <a:t>02</a:t>
            </a:r>
            <a:endParaRPr kumimoji="1" lang="zh-CN" altLang="en-US" sz="16600" b="1" dirty="0">
              <a:gradFill>
                <a:gsLst>
                  <a:gs pos="4000">
                    <a:srgbClr val="126FFC"/>
                  </a:gs>
                  <a:gs pos="73000">
                    <a:srgbClr val="126FFC">
                      <a:alpha val="0"/>
                    </a:srgbClr>
                  </a:gs>
                </a:gsLst>
                <a:lin ang="5400000" scaled="1"/>
              </a:gradFill>
              <a:latin typeface="PingFang SC Semibold" panose="020B0400000000000000" pitchFamily="34" charset="-122"/>
              <a:ea typeface="PingFang SC Semibold" panose="020B0400000000000000" pitchFamily="34" charset="-122"/>
            </a:endParaRPr>
          </a:p>
        </p:txBody>
      </p:sp>
      <p:sp>
        <p:nvSpPr>
          <p:cNvPr id="3" name="内容占位符 2">
            <a:extLst>
              <a:ext uri="{FF2B5EF4-FFF2-40B4-BE49-F238E27FC236}">
                <a16:creationId xmlns:a16="http://schemas.microsoft.com/office/drawing/2014/main" id="{499700D0-0E5A-4E5C-0761-B33E2775D9FE}"/>
              </a:ext>
            </a:extLst>
          </p:cNvPr>
          <p:cNvSpPr>
            <a:spLocks noGrp="1"/>
          </p:cNvSpPr>
          <p:nvPr>
            <p:ph sz="half" idx="1"/>
          </p:nvPr>
        </p:nvSpPr>
        <p:spPr/>
        <p:txBody>
          <a:bodyPr>
            <a:normAutofit/>
          </a:bodyPr>
          <a:lstStyle/>
          <a:p>
            <a:r>
              <a:rPr lang="en-US" altLang="zh-CN" dirty="0"/>
              <a:t>Attention</a:t>
            </a:r>
          </a:p>
          <a:p>
            <a:r>
              <a:rPr lang="zh-CN" altLang="en-US" dirty="0"/>
              <a:t>核心原理</a:t>
            </a:r>
            <a:endParaRPr lang="en-US" altLang="zh-CN" dirty="0"/>
          </a:p>
        </p:txBody>
      </p:sp>
    </p:spTree>
    <p:extLst>
      <p:ext uri="{BB962C8B-B14F-4D97-AF65-F5344CB8AC3E}">
        <p14:creationId xmlns:p14="http://schemas.microsoft.com/office/powerpoint/2010/main" val="21193813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BAB477CD-BAB0-CCB8-45C4-2AB3019C9CC0}"/>
              </a:ext>
            </a:extLst>
          </p:cNvPr>
          <p:cNvSpPr>
            <a:spLocks noGrp="1"/>
          </p:cNvSpPr>
          <p:nvPr>
            <p:ph type="title"/>
          </p:nvPr>
        </p:nvSpPr>
        <p:spPr>
          <a:xfrm>
            <a:off x="623635" y="522789"/>
            <a:ext cx="10963473" cy="589190"/>
          </a:xfrm>
        </p:spPr>
        <p:txBody>
          <a:bodyPr/>
          <a:lstStyle/>
          <a:p>
            <a:r>
              <a:rPr lang="en" altLang="zh-CN" dirty="0"/>
              <a:t>Attention</a:t>
            </a:r>
            <a:r>
              <a:rPr lang="zh-CN" altLang="en-US" dirty="0"/>
              <a:t> 机制本质</a:t>
            </a:r>
          </a:p>
        </p:txBody>
      </p:sp>
      <p:sp>
        <p:nvSpPr>
          <p:cNvPr id="4" name="内容占位符 3">
            <a:extLst>
              <a:ext uri="{FF2B5EF4-FFF2-40B4-BE49-F238E27FC236}">
                <a16:creationId xmlns:a16="http://schemas.microsoft.com/office/drawing/2014/main" id="{177C31FB-66BA-8D0A-13AD-15AAAC979933}"/>
              </a:ext>
            </a:extLst>
          </p:cNvPr>
          <p:cNvSpPr>
            <a:spLocks noGrp="1"/>
          </p:cNvSpPr>
          <p:nvPr>
            <p:ph sz="half" idx="1"/>
          </p:nvPr>
        </p:nvSpPr>
        <p:spPr>
          <a:xfrm>
            <a:off x="623635" y="1246909"/>
            <a:ext cx="10963473" cy="5108171"/>
          </a:xfrm>
        </p:spPr>
        <p:txBody>
          <a:bodyPr/>
          <a:lstStyle/>
          <a:p>
            <a:r>
              <a:rPr lang="zh-CN" altLang="en-US" dirty="0"/>
              <a:t>将</a:t>
            </a:r>
            <a:r>
              <a:rPr lang="en" altLang="zh-CN" dirty="0"/>
              <a:t>source</a:t>
            </a:r>
            <a:r>
              <a:rPr lang="zh-CN" altLang="en-US" dirty="0"/>
              <a:t>看作是一系列的对，对于每个输入</a:t>
            </a:r>
            <a:r>
              <a:rPr lang="en" altLang="zh-CN" dirty="0"/>
              <a:t>query</a:t>
            </a:r>
            <a:r>
              <a:rPr lang="zh-CN" altLang="en" dirty="0"/>
              <a:t>，</a:t>
            </a:r>
            <a:r>
              <a:rPr lang="en" altLang="zh-CN" dirty="0"/>
              <a:t>attention</a:t>
            </a:r>
            <a:r>
              <a:rPr lang="zh-CN" altLang="en-US" dirty="0"/>
              <a:t>机制会将其和每个</a:t>
            </a:r>
            <a:r>
              <a:rPr lang="en" altLang="zh-CN" dirty="0"/>
              <a:t>key</a:t>
            </a:r>
            <a:r>
              <a:rPr lang="zh-CN" altLang="en-US" dirty="0"/>
              <a:t>进行比对，得到对应</a:t>
            </a:r>
            <a:r>
              <a:rPr lang="en" altLang="zh-CN" dirty="0"/>
              <a:t>value</a:t>
            </a:r>
            <a:r>
              <a:rPr lang="zh-CN" altLang="en-US" dirty="0"/>
              <a:t>的权重系数，然后根据计算的每个权重，对所有</a:t>
            </a:r>
            <a:r>
              <a:rPr lang="en" altLang="zh-CN" dirty="0"/>
              <a:t>value</a:t>
            </a:r>
            <a:r>
              <a:rPr lang="zh-CN" altLang="en-US" dirty="0"/>
              <a:t>进行加权求和。</a:t>
            </a:r>
            <a:endParaRPr lang="en-US" altLang="zh-CN" dirty="0"/>
          </a:p>
          <a:p>
            <a:endParaRPr lang="en-US" altLang="zh-CN" dirty="0"/>
          </a:p>
          <a:p>
            <a:endParaRPr lang="en-US" altLang="zh-CN" dirty="0"/>
          </a:p>
          <a:p>
            <a:endParaRPr lang="en-US" altLang="zh-CN" dirty="0"/>
          </a:p>
          <a:p>
            <a:endParaRPr lang="en-US" altLang="zh-CN" dirty="0"/>
          </a:p>
          <a:p>
            <a:r>
              <a:rPr lang="zh-CN" altLang="en-US" dirty="0"/>
              <a:t>其中 </a:t>
            </a:r>
            <a:r>
              <a:rPr lang="en" altLang="zh-CN" dirty="0"/>
              <a:t>L</a:t>
            </a:r>
            <a:r>
              <a:rPr lang="zh-CN" altLang="en-US" dirty="0"/>
              <a:t> 表示 </a:t>
            </a:r>
            <a:r>
              <a:rPr lang="en" altLang="zh-CN" dirty="0"/>
              <a:t>Source</a:t>
            </a:r>
            <a:r>
              <a:rPr lang="zh-CN" altLang="en-US" dirty="0"/>
              <a:t> 的长度。</a:t>
            </a:r>
            <a:endParaRPr lang="en-US" altLang="zh-CN" dirty="0"/>
          </a:p>
          <a:p>
            <a:r>
              <a:rPr lang="zh-CN" altLang="en-US" dirty="0"/>
              <a:t>机器翻译时，</a:t>
            </a:r>
            <a:r>
              <a:rPr lang="en" altLang="zh-CN" dirty="0"/>
              <a:t>Key</a:t>
            </a:r>
            <a:r>
              <a:rPr lang="zh-CN" altLang="en-US" dirty="0"/>
              <a:t> 和 </a:t>
            </a:r>
            <a:r>
              <a:rPr lang="en" altLang="zh-CN" dirty="0"/>
              <a:t>Value</a:t>
            </a:r>
            <a:r>
              <a:rPr lang="zh-CN" altLang="en-US" dirty="0"/>
              <a:t> 相同，都是 </a:t>
            </a:r>
            <a:r>
              <a:rPr lang="en" altLang="zh-CN" dirty="0"/>
              <a:t>Source</a:t>
            </a:r>
            <a:r>
              <a:rPr lang="zh-CN" altLang="en-US" dirty="0"/>
              <a:t> 中每个时刻隐藏层状态。</a:t>
            </a:r>
          </a:p>
        </p:txBody>
      </p:sp>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211FD11B-2F7A-0F66-1274-5F907CBC969F}"/>
                  </a:ext>
                </a:extLst>
              </p:cNvPr>
              <p:cNvSpPr txBox="1"/>
              <p:nvPr/>
            </p:nvSpPr>
            <p:spPr>
              <a:xfrm>
                <a:off x="2366007" y="2505932"/>
                <a:ext cx="7479035" cy="103848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kumimoji="1" lang="en-US" altLang="zh-CN" sz="2400" i="1" smtClean="0">
                          <a:latin typeface="Cambria Math" panose="02040503050406030204" pitchFamily="18" charset="0"/>
                        </a:rPr>
                        <m:t>A</m:t>
                      </m:r>
                      <m:r>
                        <a:rPr kumimoji="1" lang="en-US" altLang="zh-CN" sz="2400" b="0" i="1" smtClean="0">
                          <a:latin typeface="Cambria Math" panose="02040503050406030204" pitchFamily="18" charset="0"/>
                        </a:rPr>
                        <m:t>𝑡𝑡𝑒𝑛𝑡𝑖𝑜𝑛</m:t>
                      </m:r>
                      <m:r>
                        <a:rPr kumimoji="1" lang="en-US" altLang="zh-CN" sz="2400" b="0" i="1" smtClean="0">
                          <a:latin typeface="Cambria Math" panose="02040503050406030204" pitchFamily="18" charset="0"/>
                        </a:rPr>
                        <m:t>(</m:t>
                      </m:r>
                      <m:r>
                        <a:rPr kumimoji="1" lang="en-US" altLang="zh-CN" sz="2400" b="0" i="1" smtClean="0">
                          <a:latin typeface="Cambria Math" panose="02040503050406030204" pitchFamily="18" charset="0"/>
                        </a:rPr>
                        <m:t>𝑄𝑢𝑒𝑟𝑦</m:t>
                      </m:r>
                      <m:r>
                        <a:rPr kumimoji="1" lang="en-US" altLang="zh-CN" sz="2400" b="0" i="1" smtClean="0">
                          <a:latin typeface="Cambria Math" panose="02040503050406030204" pitchFamily="18" charset="0"/>
                        </a:rPr>
                        <m:t>,</m:t>
                      </m:r>
                      <m:r>
                        <a:rPr kumimoji="1" lang="en-US" altLang="zh-CN" sz="2400" b="0" i="1" smtClean="0">
                          <a:latin typeface="Cambria Math" panose="02040503050406030204" pitchFamily="18" charset="0"/>
                        </a:rPr>
                        <m:t>𝑆𝑐𝑜𝑟𝑒</m:t>
                      </m:r>
                      <m:r>
                        <a:rPr kumimoji="1" lang="en-US" altLang="zh-CN" sz="2400" b="0" i="1" smtClean="0">
                          <a:latin typeface="Cambria Math" panose="02040503050406030204" pitchFamily="18" charset="0"/>
                        </a:rPr>
                        <m:t>)</m:t>
                      </m:r>
                      <m:r>
                        <a:rPr kumimoji="1" lang="en-US" altLang="zh-CN" sz="2400" b="0" i="0" smtClean="0">
                          <a:latin typeface="Cambria Math" panose="02040503050406030204" pitchFamily="18" charset="0"/>
                        </a:rPr>
                        <m:t>=</m:t>
                      </m:r>
                      <m:nary>
                        <m:naryPr>
                          <m:chr m:val="∑"/>
                          <m:ctrlPr>
                            <a:rPr kumimoji="1" lang="en-US" altLang="zh-CN" sz="2400" b="0" i="1" smtClean="0">
                              <a:latin typeface="Cambria Math" panose="02040503050406030204" pitchFamily="18" charset="0"/>
                            </a:rPr>
                          </m:ctrlPr>
                        </m:naryPr>
                        <m:sub>
                          <m:r>
                            <m:rPr>
                              <m:brk m:alnAt="23"/>
                            </m:rPr>
                            <a:rPr kumimoji="1" lang="en-US" altLang="zh-CN" sz="2400" b="0" i="1" smtClean="0">
                              <a:latin typeface="Cambria Math" panose="02040503050406030204" pitchFamily="18" charset="0"/>
                            </a:rPr>
                            <m:t>𝑖</m:t>
                          </m:r>
                          <m:r>
                            <a:rPr kumimoji="1" lang="en-US" altLang="zh-CN" sz="2400" b="0" i="1" smtClean="0">
                              <a:latin typeface="Cambria Math" panose="02040503050406030204" pitchFamily="18" charset="0"/>
                            </a:rPr>
                            <m:t>=1</m:t>
                          </m:r>
                        </m:sub>
                        <m:sup>
                          <m:r>
                            <a:rPr kumimoji="1" lang="en-US" altLang="zh-CN" sz="2400" b="0" i="1" smtClean="0">
                              <a:latin typeface="Cambria Math" panose="02040503050406030204" pitchFamily="18" charset="0"/>
                            </a:rPr>
                            <m:t>𝐿</m:t>
                          </m:r>
                        </m:sup>
                        <m:e>
                          <m:r>
                            <a:rPr kumimoji="1" lang="en-US" altLang="zh-CN" sz="2400" b="0" i="1" smtClean="0">
                              <a:latin typeface="Cambria Math" panose="02040503050406030204" pitchFamily="18" charset="0"/>
                            </a:rPr>
                            <m:t>𝑓</m:t>
                          </m:r>
                          <m:d>
                            <m:dPr>
                              <m:ctrlPr>
                                <a:rPr kumimoji="1" lang="en-US" altLang="zh-CN" sz="2400" b="0" i="1" smtClean="0">
                                  <a:latin typeface="Cambria Math" panose="02040503050406030204" pitchFamily="18" charset="0"/>
                                </a:rPr>
                              </m:ctrlPr>
                            </m:dPr>
                            <m:e>
                              <m:r>
                                <a:rPr kumimoji="1" lang="en-US" altLang="zh-CN" sz="2400" b="0" i="1" smtClean="0">
                                  <a:latin typeface="Cambria Math" panose="02040503050406030204" pitchFamily="18" charset="0"/>
                                </a:rPr>
                                <m:t>𝑄𝑢𝑒𝑟𝑦</m:t>
                              </m:r>
                              <m:r>
                                <a:rPr kumimoji="1" lang="en-US" altLang="zh-CN" sz="2400" b="0" i="1" smtClean="0">
                                  <a:latin typeface="Cambria Math" panose="02040503050406030204" pitchFamily="18" charset="0"/>
                                </a:rPr>
                                <m:t>,</m:t>
                              </m:r>
                              <m:r>
                                <a:rPr kumimoji="1" lang="zh-CN" altLang="en-US" sz="2400" b="0" i="1" smtClean="0">
                                  <a:latin typeface="Cambria Math" panose="02040503050406030204" pitchFamily="18" charset="0"/>
                                </a:rPr>
                                <m:t> </m:t>
                              </m:r>
                              <m:sSub>
                                <m:sSubPr>
                                  <m:ctrlPr>
                                    <a:rPr kumimoji="1" lang="en-US" altLang="zh-CN" sz="2400" i="1">
                                      <a:latin typeface="Cambria Math" panose="02040503050406030204" pitchFamily="18" charset="0"/>
                                    </a:rPr>
                                  </m:ctrlPr>
                                </m:sSubPr>
                                <m:e>
                                  <m:r>
                                    <a:rPr kumimoji="1" lang="en-US" altLang="zh-CN" sz="2400" b="0" i="1" smtClean="0">
                                      <a:latin typeface="Cambria Math" panose="02040503050406030204" pitchFamily="18" charset="0"/>
                                    </a:rPr>
                                    <m:t>𝐾𝑒𝑦</m:t>
                                  </m:r>
                                </m:e>
                                <m:sub>
                                  <m:r>
                                    <a:rPr kumimoji="1" lang="en-US" altLang="zh-CN" sz="2400" i="1">
                                      <a:latin typeface="Cambria Math" panose="02040503050406030204" pitchFamily="18" charset="0"/>
                                    </a:rPr>
                                    <m:t>𝑖</m:t>
                                  </m:r>
                                </m:sub>
                              </m:sSub>
                            </m:e>
                          </m:d>
                          <m:r>
                            <a:rPr kumimoji="1" lang="en-US" altLang="zh-CN" sz="2400" b="0" i="1" smtClean="0">
                              <a:latin typeface="Cambria Math" panose="02040503050406030204" pitchFamily="18" charset="0"/>
                              <a:ea typeface="Cambria Math" panose="02040503050406030204" pitchFamily="18" charset="0"/>
                            </a:rPr>
                            <m:t>∗</m:t>
                          </m:r>
                          <m:sSub>
                            <m:sSubPr>
                              <m:ctrlPr>
                                <a:rPr kumimoji="1" lang="en-US" altLang="zh-CN" sz="2400" i="1">
                                  <a:latin typeface="Cambria Math" panose="02040503050406030204" pitchFamily="18" charset="0"/>
                                </a:rPr>
                              </m:ctrlPr>
                            </m:sSubPr>
                            <m:e>
                              <m:r>
                                <a:rPr kumimoji="1" lang="en-US" altLang="zh-CN" sz="2400" b="0" i="1" smtClean="0">
                                  <a:latin typeface="Cambria Math" panose="02040503050406030204" pitchFamily="18" charset="0"/>
                                </a:rPr>
                                <m:t>𝑉𝑎𝑙𝑢𝑒</m:t>
                              </m:r>
                            </m:e>
                            <m:sub>
                              <m:r>
                                <a:rPr kumimoji="1" lang="en-US" altLang="zh-CN" sz="2400" b="0" i="1" smtClean="0">
                                  <a:latin typeface="Cambria Math" panose="02040503050406030204" pitchFamily="18" charset="0"/>
                                </a:rPr>
                                <m:t>𝑖</m:t>
                              </m:r>
                            </m:sub>
                          </m:sSub>
                        </m:e>
                      </m:nary>
                    </m:oMath>
                  </m:oMathPara>
                </a14:m>
                <a:endParaRPr kumimoji="1" lang="zh-CN" altLang="en-US" sz="2400" dirty="0"/>
              </a:p>
            </p:txBody>
          </p:sp>
        </mc:Choice>
        <mc:Fallback xmlns="">
          <p:sp>
            <p:nvSpPr>
              <p:cNvPr id="12" name="文本框 11">
                <a:extLst>
                  <a:ext uri="{FF2B5EF4-FFF2-40B4-BE49-F238E27FC236}">
                    <a16:creationId xmlns:a16="http://schemas.microsoft.com/office/drawing/2014/main" id="{211FD11B-2F7A-0F66-1274-5F907CBC969F}"/>
                  </a:ext>
                </a:extLst>
              </p:cNvPr>
              <p:cNvSpPr txBox="1">
                <a:spLocks noRot="1" noChangeAspect="1" noMove="1" noResize="1" noEditPoints="1" noAdjustHandles="1" noChangeArrowheads="1" noChangeShapeType="1" noTextEdit="1"/>
              </p:cNvSpPr>
              <p:nvPr/>
            </p:nvSpPr>
            <p:spPr>
              <a:xfrm>
                <a:off x="2366007" y="2505932"/>
                <a:ext cx="7479035" cy="1038489"/>
              </a:xfrm>
              <a:prstGeom prst="rect">
                <a:avLst/>
              </a:prstGeom>
              <a:blipFill>
                <a:blip r:embed="rId2"/>
                <a:stretch>
                  <a:fillRect l="-339" t="-115854" b="-17804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1098944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BAB477CD-BAB0-CCB8-45C4-2AB3019C9CC0}"/>
              </a:ext>
            </a:extLst>
          </p:cNvPr>
          <p:cNvSpPr>
            <a:spLocks noGrp="1"/>
          </p:cNvSpPr>
          <p:nvPr>
            <p:ph type="title"/>
          </p:nvPr>
        </p:nvSpPr>
        <p:spPr>
          <a:xfrm>
            <a:off x="623635" y="522789"/>
            <a:ext cx="10963473" cy="589190"/>
          </a:xfrm>
        </p:spPr>
        <p:txBody>
          <a:bodyPr/>
          <a:lstStyle/>
          <a:p>
            <a:r>
              <a:rPr lang="en" altLang="zh-CN" dirty="0"/>
              <a:t>Attention</a:t>
            </a:r>
            <a:r>
              <a:rPr lang="zh-CN" altLang="en-US" dirty="0"/>
              <a:t> 机制本质</a:t>
            </a:r>
          </a:p>
        </p:txBody>
      </p:sp>
      <p:sp>
        <p:nvSpPr>
          <p:cNvPr id="4" name="内容占位符 3">
            <a:extLst>
              <a:ext uri="{FF2B5EF4-FFF2-40B4-BE49-F238E27FC236}">
                <a16:creationId xmlns:a16="http://schemas.microsoft.com/office/drawing/2014/main" id="{177C31FB-66BA-8D0A-13AD-15AAAC979933}"/>
              </a:ext>
            </a:extLst>
          </p:cNvPr>
          <p:cNvSpPr>
            <a:spLocks noGrp="1"/>
          </p:cNvSpPr>
          <p:nvPr>
            <p:ph sz="half" idx="1"/>
          </p:nvPr>
        </p:nvSpPr>
        <p:spPr>
          <a:xfrm>
            <a:off x="623635" y="1246909"/>
            <a:ext cx="10963473" cy="5108171"/>
          </a:xfrm>
        </p:spPr>
        <p:txBody>
          <a:bodyPr/>
          <a:lstStyle/>
          <a:p>
            <a:r>
              <a:rPr lang="zh-CN" altLang="en-US" dirty="0"/>
              <a:t>将 </a:t>
            </a:r>
            <a:r>
              <a:rPr lang="en" altLang="zh-CN" dirty="0"/>
              <a:t>source</a:t>
            </a:r>
            <a:r>
              <a:rPr lang="zh-CN" altLang="en-US" dirty="0"/>
              <a:t> 看作是一系列的对，对于每个输入 </a:t>
            </a:r>
            <a:r>
              <a:rPr lang="en" altLang="zh-CN" dirty="0"/>
              <a:t>query</a:t>
            </a:r>
            <a:r>
              <a:rPr lang="zh-CN" altLang="en" dirty="0"/>
              <a:t>，</a:t>
            </a:r>
            <a:r>
              <a:rPr lang="en" altLang="zh-CN" dirty="0"/>
              <a:t>attention</a:t>
            </a:r>
            <a:r>
              <a:rPr lang="zh-CN" altLang="en-US" dirty="0"/>
              <a:t> 机制会将其和每个 </a:t>
            </a:r>
            <a:r>
              <a:rPr lang="en" altLang="zh-CN" dirty="0"/>
              <a:t>key</a:t>
            </a:r>
            <a:r>
              <a:rPr lang="zh-CN" altLang="en-US" dirty="0"/>
              <a:t> 进行比对，得到对应 </a:t>
            </a:r>
            <a:r>
              <a:rPr lang="en" altLang="zh-CN" dirty="0"/>
              <a:t>value</a:t>
            </a:r>
            <a:r>
              <a:rPr lang="zh-CN" altLang="en-US" dirty="0"/>
              <a:t> 权重系数，然后根据计算的每个权重，对所有 </a:t>
            </a:r>
            <a:r>
              <a:rPr lang="en" altLang="zh-CN" dirty="0"/>
              <a:t>value</a:t>
            </a:r>
            <a:r>
              <a:rPr lang="zh-CN" altLang="en-US" dirty="0"/>
              <a:t> 进行加权求和。</a:t>
            </a:r>
            <a:endParaRPr lang="en-US" altLang="zh-CN" dirty="0"/>
          </a:p>
          <a:p>
            <a:endParaRPr lang="en-US" altLang="zh-CN" dirty="0"/>
          </a:p>
          <a:p>
            <a:endParaRPr lang="en-US" altLang="zh-CN" dirty="0"/>
          </a:p>
        </p:txBody>
      </p:sp>
      <p:pic>
        <p:nvPicPr>
          <p:cNvPr id="13314" name="Picture 2">
            <a:extLst>
              <a:ext uri="{FF2B5EF4-FFF2-40B4-BE49-F238E27FC236}">
                <a16:creationId xmlns:a16="http://schemas.microsoft.com/office/drawing/2014/main" id="{04954EB4-369D-4F59-21AD-72D7A0F519C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80331" y="2316163"/>
            <a:ext cx="9436100" cy="4038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85095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7C73DC87-0FB5-32F7-2C69-BA7883CFD2C6}"/>
              </a:ext>
            </a:extLst>
          </p:cNvPr>
          <p:cNvSpPr>
            <a:spLocks noGrp="1"/>
          </p:cNvSpPr>
          <p:nvPr>
            <p:ph type="title"/>
          </p:nvPr>
        </p:nvSpPr>
        <p:spPr>
          <a:xfrm>
            <a:off x="623635" y="522789"/>
            <a:ext cx="10963473" cy="589190"/>
          </a:xfrm>
        </p:spPr>
        <p:txBody>
          <a:bodyPr/>
          <a:lstStyle/>
          <a:p>
            <a:r>
              <a:rPr lang="en" altLang="zh-CN" dirty="0"/>
              <a:t>Attention</a:t>
            </a:r>
            <a:r>
              <a:rPr lang="zh-CN" altLang="en-US" dirty="0"/>
              <a:t> 机制本质</a:t>
            </a:r>
          </a:p>
        </p:txBody>
      </p:sp>
      <p:sp>
        <p:nvSpPr>
          <p:cNvPr id="5" name="内容占位符 4">
            <a:extLst>
              <a:ext uri="{FF2B5EF4-FFF2-40B4-BE49-F238E27FC236}">
                <a16:creationId xmlns:a16="http://schemas.microsoft.com/office/drawing/2014/main" id="{C50037AE-67B2-23E5-BB09-4106375F8EDE}"/>
              </a:ext>
            </a:extLst>
          </p:cNvPr>
          <p:cNvSpPr>
            <a:spLocks noGrp="1"/>
          </p:cNvSpPr>
          <p:nvPr>
            <p:ph sz="half" idx="1"/>
          </p:nvPr>
        </p:nvSpPr>
        <p:spPr>
          <a:xfrm>
            <a:off x="623635" y="1246909"/>
            <a:ext cx="10963473" cy="5108171"/>
          </a:xfrm>
        </p:spPr>
        <p:txBody>
          <a:bodyPr/>
          <a:lstStyle/>
          <a:p>
            <a:r>
              <a:rPr lang="zh-CN" altLang="en-US" dirty="0"/>
              <a:t>这里的 </a:t>
            </a:r>
            <a:r>
              <a:rPr lang="en" altLang="zh-CN" dirty="0"/>
              <a:t>attention</a:t>
            </a:r>
            <a:r>
              <a:rPr lang="zh-CN" altLang="en-US" dirty="0"/>
              <a:t> 仍然是学习如何从大量信息中筛选出和当前 </a:t>
            </a:r>
            <a:r>
              <a:rPr lang="en" altLang="zh-CN" dirty="0"/>
              <a:t>query</a:t>
            </a:r>
            <a:r>
              <a:rPr lang="zh-CN" altLang="en-US" dirty="0"/>
              <a:t> 最相关的信息，权重越大的 </a:t>
            </a:r>
            <a:r>
              <a:rPr lang="en" altLang="zh-CN" dirty="0"/>
              <a:t>value</a:t>
            </a:r>
            <a:r>
              <a:rPr lang="zh-CN" altLang="en-US" dirty="0"/>
              <a:t> 说明越重要。</a:t>
            </a:r>
          </a:p>
        </p:txBody>
      </p:sp>
      <p:pic>
        <p:nvPicPr>
          <p:cNvPr id="14338" name="Picture 2">
            <a:extLst>
              <a:ext uri="{FF2B5EF4-FFF2-40B4-BE49-F238E27FC236}">
                <a16:creationId xmlns:a16="http://schemas.microsoft.com/office/drawing/2014/main" id="{0699D265-0483-7A87-FF0B-504CAC66FCE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90966" y="1982276"/>
            <a:ext cx="5214830" cy="46088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65172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BDC97CE2-8F97-5E05-F7C8-84BC38F90281}"/>
              </a:ext>
            </a:extLst>
          </p:cNvPr>
          <p:cNvSpPr>
            <a:spLocks noGrp="1"/>
          </p:cNvSpPr>
          <p:nvPr>
            <p:ph sz="half" idx="1"/>
          </p:nvPr>
        </p:nvSpPr>
        <p:spPr>
          <a:xfrm>
            <a:off x="481757" y="489857"/>
            <a:ext cx="11161240" cy="5520663"/>
          </a:xfrm>
        </p:spPr>
        <p:txBody>
          <a:bodyPr>
            <a:normAutofit/>
          </a:bodyPr>
          <a:lstStyle/>
          <a:p>
            <a:pPr marL="941388" indent="-584200" algn="l">
              <a:tabLst>
                <a:tab pos="439738" algn="l"/>
              </a:tabLst>
            </a:pPr>
            <a:r>
              <a:rPr lang="zh-CN" altLang="en-US" sz="2800" dirty="0"/>
              <a:t>核心问题 ：</a:t>
            </a:r>
            <a:endParaRPr lang="en-US" altLang="zh-CN" sz="2800" dirty="0"/>
          </a:p>
          <a:p>
            <a:pPr marL="941388" indent="-584200" algn="l">
              <a:buFont typeface="Arial" panose="020B0604020202020204" pitchFamily="34" charset="0"/>
              <a:buChar char="•"/>
              <a:tabLst>
                <a:tab pos="439738" algn="l"/>
              </a:tabLst>
            </a:pPr>
            <a:r>
              <a:rPr lang="zh-CN" altLang="en-US" sz="2800" b="0" dirty="0"/>
              <a:t>传统序列模型局限性</a:t>
            </a:r>
            <a:r>
              <a:rPr lang="en-US" altLang="zh-CN" sz="2800" b="0" dirty="0"/>
              <a:t>——</a:t>
            </a:r>
            <a:r>
              <a:rPr lang="zh-CN" altLang="en-US" sz="2800" b="0" dirty="0"/>
              <a:t>长程依赖丢失、并行计算困难。</a:t>
            </a:r>
            <a:endParaRPr lang="en-US" altLang="zh-CN" sz="2800" b="0" dirty="0"/>
          </a:p>
          <a:p>
            <a:pPr marL="941388" indent="-584200" algn="l">
              <a:buFont typeface="Arial" panose="020B0604020202020204" pitchFamily="34" charset="0"/>
              <a:buChar char="•"/>
              <a:tabLst>
                <a:tab pos="439738" algn="l"/>
              </a:tabLst>
            </a:pPr>
            <a:endParaRPr lang="zh-CN" altLang="en-US" sz="2800" b="0" dirty="0"/>
          </a:p>
          <a:p>
            <a:pPr marL="941388" indent="-584200" algn="l">
              <a:tabLst>
                <a:tab pos="439738" algn="l"/>
              </a:tabLst>
            </a:pPr>
            <a:r>
              <a:rPr lang="zh-CN" altLang="en-US" sz="2800" dirty="0"/>
              <a:t>解决方案 ：</a:t>
            </a:r>
            <a:endParaRPr lang="en-US" altLang="zh-CN" sz="2800" dirty="0"/>
          </a:p>
          <a:p>
            <a:pPr marL="941388" indent="-584200" algn="l">
              <a:buFont typeface="Arial" panose="020B0604020202020204" pitchFamily="34" charset="0"/>
              <a:buChar char="•"/>
              <a:tabLst>
                <a:tab pos="439738" algn="l"/>
              </a:tabLst>
            </a:pPr>
            <a:r>
              <a:rPr lang="en" altLang="zh-CN" sz="2800" b="0" dirty="0"/>
              <a:t>Attention</a:t>
            </a:r>
            <a:r>
              <a:rPr lang="zh-CN" altLang="en-US" sz="2800" b="0" dirty="0"/>
              <a:t>核心思想</a:t>
            </a:r>
            <a:r>
              <a:rPr lang="en-US" altLang="zh-CN" sz="2800" b="0" dirty="0"/>
              <a:t>——</a:t>
            </a:r>
            <a:r>
              <a:rPr lang="zh-CN" altLang="en-US" sz="2800" b="0" dirty="0"/>
              <a:t>通过权重分配聚焦关键信息。</a:t>
            </a:r>
          </a:p>
        </p:txBody>
      </p:sp>
    </p:spTree>
    <p:extLst>
      <p:ext uri="{BB962C8B-B14F-4D97-AF65-F5344CB8AC3E}">
        <p14:creationId xmlns:p14="http://schemas.microsoft.com/office/powerpoint/2010/main" val="751106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4E13512F-F305-B5B1-21A5-D8E75638CC49}"/>
              </a:ext>
            </a:extLst>
          </p:cNvPr>
          <p:cNvSpPr>
            <a:spLocks noGrp="1"/>
          </p:cNvSpPr>
          <p:nvPr>
            <p:ph type="title"/>
          </p:nvPr>
        </p:nvSpPr>
        <p:spPr>
          <a:xfrm>
            <a:off x="623635" y="522789"/>
            <a:ext cx="10963473" cy="589190"/>
          </a:xfrm>
        </p:spPr>
        <p:txBody>
          <a:bodyPr/>
          <a:lstStyle/>
          <a:p>
            <a:r>
              <a:rPr lang="en-US" altLang="zh-CN" dirty="0"/>
              <a:t>Attention</a:t>
            </a:r>
            <a:r>
              <a:rPr lang="zh-CN" altLang="en-US" dirty="0"/>
              <a:t> </a:t>
            </a:r>
            <a:r>
              <a:rPr lang="en-US" altLang="zh-CN" dirty="0"/>
              <a:t>Step1</a:t>
            </a:r>
            <a:endParaRPr lang="zh-CN" altLang="en-US" dirty="0"/>
          </a:p>
        </p:txBody>
      </p:sp>
      <mc:AlternateContent xmlns:mc="http://schemas.openxmlformats.org/markup-compatibility/2006" xmlns:a14="http://schemas.microsoft.com/office/drawing/2010/main">
        <mc:Choice Requires="a14">
          <p:sp>
            <p:nvSpPr>
              <p:cNvPr id="5" name="内容占位符 4">
                <a:extLst>
                  <a:ext uri="{FF2B5EF4-FFF2-40B4-BE49-F238E27FC236}">
                    <a16:creationId xmlns:a16="http://schemas.microsoft.com/office/drawing/2014/main" id="{1462E08D-A833-3769-C522-40723D86B6C8}"/>
                  </a:ext>
                </a:extLst>
              </p:cNvPr>
              <p:cNvSpPr>
                <a:spLocks noGrp="1"/>
              </p:cNvSpPr>
              <p:nvPr>
                <p:ph sz="half" idx="1"/>
              </p:nvPr>
            </p:nvSpPr>
            <p:spPr>
              <a:xfrm>
                <a:off x="623635" y="1246909"/>
                <a:ext cx="10963473" cy="5108171"/>
              </a:xfrm>
            </p:spPr>
            <p:txBody>
              <a:bodyPr/>
              <a:lstStyle/>
              <a:p>
                <a:r>
                  <a:rPr lang="zh-CN" altLang="en-US" dirty="0"/>
                  <a:t>将 </a:t>
                </a:r>
                <a:r>
                  <a:rPr lang="en" altLang="zh-CN" dirty="0"/>
                  <a:t>Query</a:t>
                </a:r>
                <a:r>
                  <a:rPr lang="zh-CN" altLang="en-US" dirty="0"/>
                  <a:t> 和每一个 </a:t>
                </a:r>
                <a:r>
                  <a:rPr lang="en" altLang="zh-CN" dirty="0"/>
                  <a:t>key</a:t>
                </a:r>
                <a:r>
                  <a:rPr lang="zh-CN" altLang="en-US" dirty="0"/>
                  <a:t> 进行计算 </a:t>
                </a:r>
                <a14:m>
                  <m:oMath xmlns:m="http://schemas.openxmlformats.org/officeDocument/2006/math">
                    <m:r>
                      <a:rPr lang="en" altLang="zh-CN" i="1" dirty="0" smtClean="0">
                        <a:latin typeface="Cambria Math" panose="02040503050406030204" pitchFamily="18" charset="0"/>
                      </a:rPr>
                      <m:t>𝐹</m:t>
                    </m:r>
                    <m:r>
                      <a:rPr lang="en" altLang="zh-CN" i="1" dirty="0">
                        <a:latin typeface="Cambria Math" panose="02040503050406030204" pitchFamily="18" charset="0"/>
                      </a:rPr>
                      <m:t>(</m:t>
                    </m:r>
                    <m:r>
                      <a:rPr lang="en" altLang="zh-CN" i="1" dirty="0" err="1">
                        <a:latin typeface="Cambria Math" panose="02040503050406030204" pitchFamily="18" charset="0"/>
                      </a:rPr>
                      <m:t>𝑄𝑢𝑒𝑟𝑦</m:t>
                    </m:r>
                    <m:r>
                      <a:rPr lang="en" altLang="zh-CN" i="1" dirty="0" err="1">
                        <a:latin typeface="Cambria Math" panose="02040503050406030204" pitchFamily="18" charset="0"/>
                      </a:rPr>
                      <m:t>,</m:t>
                    </m:r>
                    <m:r>
                      <a:rPr lang="en" altLang="zh-CN" i="1" dirty="0" err="1">
                        <a:latin typeface="Cambria Math" panose="02040503050406030204" pitchFamily="18" charset="0"/>
                      </a:rPr>
                      <m:t>𝐾𝑒𝑦𝑖</m:t>
                    </m:r>
                    <m:r>
                      <a:rPr lang="en" altLang="zh-CN" i="1" dirty="0">
                        <a:latin typeface="Cambria Math" panose="02040503050406030204" pitchFamily="18" charset="0"/>
                      </a:rPr>
                      <m:t>)</m:t>
                    </m:r>
                  </m:oMath>
                </a14:m>
                <a:r>
                  <a:rPr lang="zh-CN" altLang="en" dirty="0"/>
                  <a:t>，</a:t>
                </a:r>
                <a:r>
                  <a:rPr lang="zh-CN" altLang="en-US" dirty="0"/>
                  <a:t>得到该 </a:t>
                </a:r>
                <a:r>
                  <a:rPr lang="en" altLang="zh-CN" dirty="0"/>
                  <a:t>query</a:t>
                </a:r>
                <a:r>
                  <a:rPr lang="zh-CN" altLang="en-US" dirty="0"/>
                  <a:t> 和每个 </a:t>
                </a:r>
                <a:r>
                  <a:rPr lang="en" altLang="zh-CN" dirty="0"/>
                  <a:t>value</a:t>
                </a:r>
                <a:r>
                  <a:rPr lang="zh-CN" altLang="en-US" dirty="0"/>
                  <a:t> 的相关性 </a:t>
                </a:r>
                <a14:m>
                  <m:oMath xmlns:m="http://schemas.openxmlformats.org/officeDocument/2006/math">
                    <m:r>
                      <a:rPr lang="en" altLang="zh-CN" i="1" dirty="0" smtClean="0">
                        <a:latin typeface="Cambria Math" panose="02040503050406030204" pitchFamily="18" charset="0"/>
                      </a:rPr>
                      <m:t>𝑠𝑖</m:t>
                    </m:r>
                  </m:oMath>
                </a14:m>
                <a:r>
                  <a:rPr lang="zh-CN" altLang="en-US" dirty="0"/>
                  <a:t>：</a:t>
                </a:r>
                <a:endParaRPr lang="en-US" altLang="zh-CN" dirty="0"/>
              </a:p>
              <a:p>
                <a:endParaRPr lang="zh-CN" altLang="en-US" dirty="0"/>
              </a:p>
            </p:txBody>
          </p:sp>
        </mc:Choice>
        <mc:Fallback xmlns="">
          <p:sp>
            <p:nvSpPr>
              <p:cNvPr id="5" name="内容占位符 4">
                <a:extLst>
                  <a:ext uri="{FF2B5EF4-FFF2-40B4-BE49-F238E27FC236}">
                    <a16:creationId xmlns:a16="http://schemas.microsoft.com/office/drawing/2014/main" id="{1462E08D-A833-3769-C522-40723D86B6C8}"/>
                  </a:ext>
                </a:extLst>
              </p:cNvPr>
              <p:cNvSpPr>
                <a:spLocks noGrp="1" noRot="1" noChangeAspect="1" noMove="1" noResize="1" noEditPoints="1" noAdjustHandles="1" noChangeArrowheads="1" noChangeShapeType="1" noTextEdit="1"/>
              </p:cNvSpPr>
              <p:nvPr>
                <p:ph sz="half" idx="1"/>
              </p:nvPr>
            </p:nvSpPr>
            <p:spPr>
              <a:xfrm>
                <a:off x="623635" y="1246909"/>
                <a:ext cx="10963473" cy="5108171"/>
              </a:xfrm>
              <a:blipFill>
                <a:blip r:embed="rId2"/>
                <a:stretch>
                  <a:fillRect l="-347" r="-2890"/>
                </a:stretch>
              </a:blipFill>
            </p:spPr>
            <p:txBody>
              <a:bodyPr/>
              <a:lstStyle/>
              <a:p>
                <a:r>
                  <a:rPr lang="zh-CN" altLang="en-US">
                    <a:noFill/>
                  </a:rPr>
                  <a:t> </a:t>
                </a:r>
              </a:p>
            </p:txBody>
          </p:sp>
        </mc:Fallback>
      </mc:AlternateContent>
      <p:pic>
        <p:nvPicPr>
          <p:cNvPr id="6" name="Picture 2">
            <a:extLst>
              <a:ext uri="{FF2B5EF4-FFF2-40B4-BE49-F238E27FC236}">
                <a16:creationId xmlns:a16="http://schemas.microsoft.com/office/drawing/2014/main" id="{29B2BB68-0157-FC87-C4DD-01622DE257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85989" y="2012062"/>
            <a:ext cx="4948528" cy="4373523"/>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491A898B-5E82-37FB-BE70-B578A8486397}"/>
                  </a:ext>
                </a:extLst>
              </p:cNvPr>
              <p:cNvSpPr txBox="1"/>
              <p:nvPr/>
            </p:nvSpPr>
            <p:spPr>
              <a:xfrm>
                <a:off x="768173" y="2167679"/>
                <a:ext cx="2593146"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 altLang="zh-CN" sz="2800" i="1" dirty="0" smtClean="0">
                          <a:latin typeface="Cambria Math" panose="02040503050406030204" pitchFamily="18" charset="0"/>
                        </a:rPr>
                        <m:t>𝐹</m:t>
                      </m:r>
                      <m:d>
                        <m:dPr>
                          <m:ctrlPr>
                            <a:rPr lang="en" altLang="zh-CN" sz="2800" i="1" dirty="0">
                              <a:latin typeface="Cambria Math" panose="02040503050406030204" pitchFamily="18" charset="0"/>
                            </a:rPr>
                          </m:ctrlPr>
                        </m:dPr>
                        <m:e>
                          <m:r>
                            <a:rPr lang="en" altLang="zh-CN" sz="2800" i="1" dirty="0" err="1">
                              <a:latin typeface="Cambria Math" panose="02040503050406030204" pitchFamily="18" charset="0"/>
                            </a:rPr>
                            <m:t>𝑄</m:t>
                          </m:r>
                          <m:r>
                            <a:rPr lang="en" altLang="zh-CN" sz="2800" i="1" dirty="0" err="1">
                              <a:latin typeface="Cambria Math" panose="02040503050406030204" pitchFamily="18" charset="0"/>
                            </a:rPr>
                            <m:t>,</m:t>
                          </m:r>
                          <m:sSub>
                            <m:sSubPr>
                              <m:ctrlPr>
                                <a:rPr lang="en" altLang="zh-CN" sz="2800" i="1" dirty="0" smtClean="0">
                                  <a:latin typeface="Cambria Math" panose="02040503050406030204" pitchFamily="18" charset="0"/>
                                </a:rPr>
                              </m:ctrlPr>
                            </m:sSubPr>
                            <m:e>
                              <m:r>
                                <a:rPr lang="en-US" altLang="zh-CN" sz="2800" b="0" i="1" dirty="0" smtClean="0">
                                  <a:latin typeface="Cambria Math" panose="02040503050406030204" pitchFamily="18" charset="0"/>
                                </a:rPr>
                                <m:t>𝐾</m:t>
                              </m:r>
                            </m:e>
                            <m:sub>
                              <m:r>
                                <a:rPr lang="en-US" altLang="zh-CN" sz="2800" b="0" i="1" dirty="0" smtClean="0">
                                  <a:latin typeface="Cambria Math" panose="02040503050406030204" pitchFamily="18" charset="0"/>
                                </a:rPr>
                                <m:t>𝑖</m:t>
                              </m:r>
                            </m:sub>
                          </m:sSub>
                        </m:e>
                      </m:d>
                      <m:r>
                        <a:rPr lang="en-US" altLang="zh-CN" sz="2800" b="0" i="1" dirty="0" smtClean="0">
                          <a:latin typeface="Cambria Math" panose="02040503050406030204" pitchFamily="18" charset="0"/>
                        </a:rPr>
                        <m:t>=</m:t>
                      </m:r>
                      <m:sSup>
                        <m:sSupPr>
                          <m:ctrlPr>
                            <a:rPr lang="en-US" altLang="zh-CN" sz="2800" b="0" i="1" dirty="0" smtClean="0">
                              <a:latin typeface="Cambria Math" panose="02040503050406030204" pitchFamily="18" charset="0"/>
                            </a:rPr>
                          </m:ctrlPr>
                        </m:sSupPr>
                        <m:e>
                          <m:r>
                            <a:rPr lang="en-US" altLang="zh-CN" sz="2800" b="0" i="1" dirty="0" smtClean="0">
                              <a:latin typeface="Cambria Math" panose="02040503050406030204" pitchFamily="18" charset="0"/>
                            </a:rPr>
                            <m:t>𝑄</m:t>
                          </m:r>
                        </m:e>
                        <m:sup>
                          <m:r>
                            <a:rPr lang="en-US" altLang="zh-CN" sz="2800" b="0" i="1" dirty="0" smtClean="0">
                              <a:latin typeface="Cambria Math" panose="02040503050406030204" pitchFamily="18" charset="0"/>
                            </a:rPr>
                            <m:t>𝑇</m:t>
                          </m:r>
                        </m:sup>
                      </m:sSup>
                      <m:sSub>
                        <m:sSubPr>
                          <m:ctrlPr>
                            <a:rPr lang="en-US" altLang="zh-CN" sz="2800" b="0" i="1" dirty="0" smtClean="0">
                              <a:latin typeface="Cambria Math" panose="02040503050406030204" pitchFamily="18" charset="0"/>
                            </a:rPr>
                          </m:ctrlPr>
                        </m:sSubPr>
                        <m:e>
                          <m:r>
                            <a:rPr lang="en-US" altLang="zh-CN" sz="2800" b="0" i="1" dirty="0" smtClean="0">
                              <a:latin typeface="Cambria Math" panose="02040503050406030204" pitchFamily="18" charset="0"/>
                            </a:rPr>
                            <m:t>𝐾</m:t>
                          </m:r>
                        </m:e>
                        <m:sub>
                          <m:r>
                            <a:rPr lang="en-US" altLang="zh-CN" sz="2800" b="0" i="1" dirty="0" smtClean="0">
                              <a:latin typeface="Cambria Math" panose="02040503050406030204" pitchFamily="18" charset="0"/>
                            </a:rPr>
                            <m:t>𝑖</m:t>
                          </m:r>
                        </m:sub>
                      </m:sSub>
                    </m:oMath>
                  </m:oMathPara>
                </a14:m>
                <a:endParaRPr kumimoji="1" lang="zh-CN" altLang="en-US" sz="2800" dirty="0"/>
              </a:p>
            </p:txBody>
          </p:sp>
        </mc:Choice>
        <mc:Fallback xmlns="">
          <p:sp>
            <p:nvSpPr>
              <p:cNvPr id="14" name="文本框 13">
                <a:extLst>
                  <a:ext uri="{FF2B5EF4-FFF2-40B4-BE49-F238E27FC236}">
                    <a16:creationId xmlns:a16="http://schemas.microsoft.com/office/drawing/2014/main" id="{491A898B-5E82-37FB-BE70-B578A8486397}"/>
                  </a:ext>
                </a:extLst>
              </p:cNvPr>
              <p:cNvSpPr txBox="1">
                <a:spLocks noRot="1" noChangeAspect="1" noMove="1" noResize="1" noEditPoints="1" noAdjustHandles="1" noChangeArrowheads="1" noChangeShapeType="1" noTextEdit="1"/>
              </p:cNvSpPr>
              <p:nvPr/>
            </p:nvSpPr>
            <p:spPr>
              <a:xfrm>
                <a:off x="768173" y="2167679"/>
                <a:ext cx="2593146" cy="430887"/>
              </a:xfrm>
              <a:prstGeom prst="rect">
                <a:avLst/>
              </a:prstGeom>
              <a:blipFill>
                <a:blip r:embed="rId4"/>
                <a:stretch>
                  <a:fillRect l="-2439" b="-3142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D584E97E-61BA-8BF6-8C96-FD7B967F0432}"/>
                  </a:ext>
                </a:extLst>
              </p:cNvPr>
              <p:cNvSpPr txBox="1"/>
              <p:nvPr/>
            </p:nvSpPr>
            <p:spPr>
              <a:xfrm>
                <a:off x="768173" y="3200018"/>
                <a:ext cx="3098541"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 altLang="zh-CN" sz="2800" i="1" dirty="0" smtClean="0">
                          <a:latin typeface="Cambria Math" panose="02040503050406030204" pitchFamily="18" charset="0"/>
                        </a:rPr>
                        <m:t>𝐹</m:t>
                      </m:r>
                      <m:d>
                        <m:dPr>
                          <m:ctrlPr>
                            <a:rPr lang="en" altLang="zh-CN" sz="2800" i="1" dirty="0">
                              <a:latin typeface="Cambria Math" panose="02040503050406030204" pitchFamily="18" charset="0"/>
                            </a:rPr>
                          </m:ctrlPr>
                        </m:dPr>
                        <m:e>
                          <m:r>
                            <a:rPr lang="en" altLang="zh-CN" sz="2800" i="1" dirty="0" err="1">
                              <a:latin typeface="Cambria Math" panose="02040503050406030204" pitchFamily="18" charset="0"/>
                            </a:rPr>
                            <m:t>𝑄</m:t>
                          </m:r>
                          <m:r>
                            <a:rPr lang="en" altLang="zh-CN" sz="2800" i="1" dirty="0" err="1">
                              <a:latin typeface="Cambria Math" panose="02040503050406030204" pitchFamily="18" charset="0"/>
                            </a:rPr>
                            <m:t>,</m:t>
                          </m:r>
                          <m:sSub>
                            <m:sSubPr>
                              <m:ctrlPr>
                                <a:rPr lang="en" altLang="zh-CN" sz="2800" i="1" dirty="0" smtClean="0">
                                  <a:latin typeface="Cambria Math" panose="02040503050406030204" pitchFamily="18" charset="0"/>
                                </a:rPr>
                              </m:ctrlPr>
                            </m:sSubPr>
                            <m:e>
                              <m:r>
                                <a:rPr lang="en-US" altLang="zh-CN" sz="2800" b="0" i="1" dirty="0" smtClean="0">
                                  <a:latin typeface="Cambria Math" panose="02040503050406030204" pitchFamily="18" charset="0"/>
                                </a:rPr>
                                <m:t>𝐾</m:t>
                              </m:r>
                            </m:e>
                            <m:sub>
                              <m:r>
                                <a:rPr lang="en-US" altLang="zh-CN" sz="2800" b="0" i="1" dirty="0" smtClean="0">
                                  <a:latin typeface="Cambria Math" panose="02040503050406030204" pitchFamily="18" charset="0"/>
                                </a:rPr>
                                <m:t>𝑖</m:t>
                              </m:r>
                            </m:sub>
                          </m:sSub>
                        </m:e>
                      </m:d>
                      <m:r>
                        <a:rPr lang="en-US" altLang="zh-CN" sz="2800" b="0" i="1" dirty="0" smtClean="0">
                          <a:latin typeface="Cambria Math" panose="02040503050406030204" pitchFamily="18" charset="0"/>
                        </a:rPr>
                        <m:t>=</m:t>
                      </m:r>
                      <m:sSup>
                        <m:sSupPr>
                          <m:ctrlPr>
                            <a:rPr lang="en-US" altLang="zh-CN" sz="2800" b="0" i="1" dirty="0" smtClean="0">
                              <a:latin typeface="Cambria Math" panose="02040503050406030204" pitchFamily="18" charset="0"/>
                            </a:rPr>
                          </m:ctrlPr>
                        </m:sSupPr>
                        <m:e>
                          <m:r>
                            <a:rPr lang="en-US" altLang="zh-CN" sz="2800" b="0" i="1" dirty="0" smtClean="0">
                              <a:latin typeface="Cambria Math" panose="02040503050406030204" pitchFamily="18" charset="0"/>
                            </a:rPr>
                            <m:t>𝑄</m:t>
                          </m:r>
                        </m:e>
                        <m:sup>
                          <m:r>
                            <a:rPr lang="en-US" altLang="zh-CN" sz="2800" b="0" i="1" dirty="0" smtClean="0">
                              <a:latin typeface="Cambria Math" panose="02040503050406030204" pitchFamily="18" charset="0"/>
                            </a:rPr>
                            <m:t>𝑇</m:t>
                          </m:r>
                        </m:sup>
                      </m:sSup>
                      <m:sSub>
                        <m:sSubPr>
                          <m:ctrlPr>
                            <a:rPr lang="en-US" altLang="zh-CN" sz="2800" i="1" dirty="0">
                              <a:latin typeface="Cambria Math" panose="02040503050406030204" pitchFamily="18" charset="0"/>
                            </a:rPr>
                          </m:ctrlPr>
                        </m:sSubPr>
                        <m:e>
                          <m:r>
                            <a:rPr lang="en-US" altLang="zh-CN" sz="2800" b="0" i="1" dirty="0" smtClean="0">
                              <a:latin typeface="Cambria Math" panose="02040503050406030204" pitchFamily="18" charset="0"/>
                            </a:rPr>
                            <m:t>𝑊</m:t>
                          </m:r>
                        </m:e>
                        <m:sub>
                          <m:r>
                            <a:rPr lang="en-US" altLang="zh-CN" sz="2800" b="0" i="1" dirty="0" smtClean="0">
                              <a:latin typeface="Cambria Math" panose="02040503050406030204" pitchFamily="18" charset="0"/>
                            </a:rPr>
                            <m:t>𝑎</m:t>
                          </m:r>
                        </m:sub>
                      </m:sSub>
                      <m:sSub>
                        <m:sSubPr>
                          <m:ctrlPr>
                            <a:rPr lang="en-US" altLang="zh-CN" sz="2800" b="0" i="1" dirty="0" smtClean="0">
                              <a:latin typeface="Cambria Math" panose="02040503050406030204" pitchFamily="18" charset="0"/>
                            </a:rPr>
                          </m:ctrlPr>
                        </m:sSubPr>
                        <m:e>
                          <m:r>
                            <a:rPr lang="en-US" altLang="zh-CN" sz="2800" b="0" i="1" dirty="0" smtClean="0">
                              <a:latin typeface="Cambria Math" panose="02040503050406030204" pitchFamily="18" charset="0"/>
                            </a:rPr>
                            <m:t>𝐾</m:t>
                          </m:r>
                        </m:e>
                        <m:sub>
                          <m:r>
                            <a:rPr lang="en-US" altLang="zh-CN" sz="2800" b="0" i="1" dirty="0" smtClean="0">
                              <a:latin typeface="Cambria Math" panose="02040503050406030204" pitchFamily="18" charset="0"/>
                            </a:rPr>
                            <m:t>𝑖</m:t>
                          </m:r>
                        </m:sub>
                      </m:sSub>
                    </m:oMath>
                  </m:oMathPara>
                </a14:m>
                <a:endParaRPr kumimoji="1" lang="zh-CN" altLang="en-US" sz="2800" dirty="0"/>
              </a:p>
            </p:txBody>
          </p:sp>
        </mc:Choice>
        <mc:Fallback xmlns="">
          <p:sp>
            <p:nvSpPr>
              <p:cNvPr id="15" name="文本框 14">
                <a:extLst>
                  <a:ext uri="{FF2B5EF4-FFF2-40B4-BE49-F238E27FC236}">
                    <a16:creationId xmlns:a16="http://schemas.microsoft.com/office/drawing/2014/main" id="{D584E97E-61BA-8BF6-8C96-FD7B967F0432}"/>
                  </a:ext>
                </a:extLst>
              </p:cNvPr>
              <p:cNvSpPr txBox="1">
                <a:spLocks noRot="1" noChangeAspect="1" noMove="1" noResize="1" noEditPoints="1" noAdjustHandles="1" noChangeArrowheads="1" noChangeShapeType="1" noTextEdit="1"/>
              </p:cNvSpPr>
              <p:nvPr/>
            </p:nvSpPr>
            <p:spPr>
              <a:xfrm>
                <a:off x="768173" y="3200018"/>
                <a:ext cx="3098541" cy="430887"/>
              </a:xfrm>
              <a:prstGeom prst="rect">
                <a:avLst/>
              </a:prstGeom>
              <a:blipFill>
                <a:blip r:embed="rId5"/>
                <a:stretch>
                  <a:fillRect l="-816" b="-2857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2A628478-4BDF-76A1-4157-C12584383C5E}"/>
                  </a:ext>
                </a:extLst>
              </p:cNvPr>
              <p:cNvSpPr txBox="1"/>
              <p:nvPr/>
            </p:nvSpPr>
            <p:spPr>
              <a:xfrm>
                <a:off x="768173" y="4232357"/>
                <a:ext cx="3264996"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 altLang="zh-CN" sz="2800" i="1" dirty="0" smtClean="0">
                          <a:latin typeface="Cambria Math" panose="02040503050406030204" pitchFamily="18" charset="0"/>
                        </a:rPr>
                        <m:t>𝐹</m:t>
                      </m:r>
                      <m:d>
                        <m:dPr>
                          <m:ctrlPr>
                            <a:rPr lang="en" altLang="zh-CN" sz="2800" i="1" dirty="0">
                              <a:latin typeface="Cambria Math" panose="02040503050406030204" pitchFamily="18" charset="0"/>
                            </a:rPr>
                          </m:ctrlPr>
                        </m:dPr>
                        <m:e>
                          <m:r>
                            <a:rPr lang="en" altLang="zh-CN" sz="2800" i="1" dirty="0" err="1">
                              <a:latin typeface="Cambria Math" panose="02040503050406030204" pitchFamily="18" charset="0"/>
                            </a:rPr>
                            <m:t>𝑄</m:t>
                          </m:r>
                          <m:r>
                            <a:rPr lang="en" altLang="zh-CN" sz="2800" i="1" dirty="0" err="1">
                              <a:latin typeface="Cambria Math" panose="02040503050406030204" pitchFamily="18" charset="0"/>
                            </a:rPr>
                            <m:t>,</m:t>
                          </m:r>
                          <m:sSub>
                            <m:sSubPr>
                              <m:ctrlPr>
                                <a:rPr lang="en" altLang="zh-CN" sz="2800" i="1" dirty="0" smtClean="0">
                                  <a:latin typeface="Cambria Math" panose="02040503050406030204" pitchFamily="18" charset="0"/>
                                </a:rPr>
                              </m:ctrlPr>
                            </m:sSubPr>
                            <m:e>
                              <m:r>
                                <a:rPr lang="en-US" altLang="zh-CN" sz="2800" b="0" i="1" dirty="0" smtClean="0">
                                  <a:latin typeface="Cambria Math" panose="02040503050406030204" pitchFamily="18" charset="0"/>
                                </a:rPr>
                                <m:t>𝐾</m:t>
                              </m:r>
                            </m:e>
                            <m:sub>
                              <m:r>
                                <a:rPr lang="en-US" altLang="zh-CN" sz="2800" b="0" i="1" dirty="0" smtClean="0">
                                  <a:latin typeface="Cambria Math" panose="02040503050406030204" pitchFamily="18" charset="0"/>
                                </a:rPr>
                                <m:t>𝑖</m:t>
                              </m:r>
                            </m:sub>
                          </m:sSub>
                        </m:e>
                      </m:d>
                      <m:r>
                        <a:rPr lang="en-US" altLang="zh-CN" sz="2800" b="0" i="1" dirty="0" smtClean="0">
                          <a:latin typeface="Cambria Math" panose="02040503050406030204" pitchFamily="18" charset="0"/>
                        </a:rPr>
                        <m:t>=</m:t>
                      </m:r>
                      <m:sSub>
                        <m:sSubPr>
                          <m:ctrlPr>
                            <a:rPr lang="en-US" altLang="zh-CN" sz="2800" i="1" dirty="0">
                              <a:latin typeface="Cambria Math" panose="02040503050406030204" pitchFamily="18" charset="0"/>
                            </a:rPr>
                          </m:ctrlPr>
                        </m:sSubPr>
                        <m:e>
                          <m:r>
                            <a:rPr lang="en-US" altLang="zh-CN" sz="2800" i="1" dirty="0">
                              <a:latin typeface="Cambria Math" panose="02040503050406030204" pitchFamily="18" charset="0"/>
                            </a:rPr>
                            <m:t>𝑊</m:t>
                          </m:r>
                        </m:e>
                        <m:sub>
                          <m:r>
                            <a:rPr lang="en-US" altLang="zh-CN" sz="2800" i="1" dirty="0">
                              <a:latin typeface="Cambria Math" panose="02040503050406030204" pitchFamily="18" charset="0"/>
                            </a:rPr>
                            <m:t>𝑎</m:t>
                          </m:r>
                        </m:sub>
                      </m:sSub>
                      <m:d>
                        <m:dPr>
                          <m:begChr m:val="["/>
                          <m:endChr m:val="]"/>
                          <m:ctrlPr>
                            <a:rPr lang="en-US" altLang="zh-CN" sz="2800" i="1" dirty="0" smtClean="0">
                              <a:latin typeface="Cambria Math" panose="02040503050406030204" pitchFamily="18" charset="0"/>
                            </a:rPr>
                          </m:ctrlPr>
                        </m:dPr>
                        <m:e>
                          <m:r>
                            <a:rPr lang="en-US" altLang="zh-CN" sz="2800" b="0" i="1" dirty="0" smtClean="0">
                              <a:latin typeface="Cambria Math" panose="02040503050406030204" pitchFamily="18" charset="0"/>
                            </a:rPr>
                            <m:t>𝑄</m:t>
                          </m:r>
                          <m:r>
                            <a:rPr lang="en-US" altLang="zh-CN" sz="2800" b="0" i="1" dirty="0" smtClean="0">
                              <a:latin typeface="Cambria Math" panose="02040503050406030204" pitchFamily="18" charset="0"/>
                            </a:rPr>
                            <m:t>;</m:t>
                          </m:r>
                          <m:sSub>
                            <m:sSubPr>
                              <m:ctrlPr>
                                <a:rPr lang="en-US" altLang="zh-CN" sz="2800" i="1" dirty="0">
                                  <a:latin typeface="Cambria Math" panose="02040503050406030204" pitchFamily="18" charset="0"/>
                                </a:rPr>
                              </m:ctrlPr>
                            </m:sSubPr>
                            <m:e>
                              <m:r>
                                <a:rPr lang="en-US" altLang="zh-CN" sz="2800" i="1" dirty="0">
                                  <a:latin typeface="Cambria Math" panose="02040503050406030204" pitchFamily="18" charset="0"/>
                                </a:rPr>
                                <m:t>𝐾</m:t>
                              </m:r>
                            </m:e>
                            <m:sub>
                              <m:r>
                                <a:rPr lang="en-US" altLang="zh-CN" sz="2800" i="1" dirty="0">
                                  <a:latin typeface="Cambria Math" panose="02040503050406030204" pitchFamily="18" charset="0"/>
                                </a:rPr>
                                <m:t>𝑖</m:t>
                              </m:r>
                            </m:sub>
                          </m:sSub>
                        </m:e>
                      </m:d>
                    </m:oMath>
                  </m:oMathPara>
                </a14:m>
                <a:endParaRPr kumimoji="1" lang="zh-CN" altLang="en-US" sz="2800" dirty="0"/>
              </a:p>
            </p:txBody>
          </p:sp>
        </mc:Choice>
        <mc:Fallback xmlns="">
          <p:sp>
            <p:nvSpPr>
              <p:cNvPr id="18" name="文本框 17">
                <a:extLst>
                  <a:ext uri="{FF2B5EF4-FFF2-40B4-BE49-F238E27FC236}">
                    <a16:creationId xmlns:a16="http://schemas.microsoft.com/office/drawing/2014/main" id="{2A628478-4BDF-76A1-4157-C12584383C5E}"/>
                  </a:ext>
                </a:extLst>
              </p:cNvPr>
              <p:cNvSpPr txBox="1">
                <a:spLocks noRot="1" noChangeAspect="1" noMove="1" noResize="1" noEditPoints="1" noAdjustHandles="1" noChangeArrowheads="1" noChangeShapeType="1" noTextEdit="1"/>
              </p:cNvSpPr>
              <p:nvPr/>
            </p:nvSpPr>
            <p:spPr>
              <a:xfrm>
                <a:off x="768173" y="4232357"/>
                <a:ext cx="3264996" cy="430887"/>
              </a:xfrm>
              <a:prstGeom prst="rect">
                <a:avLst/>
              </a:prstGeom>
              <a:blipFill>
                <a:blip r:embed="rId6"/>
                <a:stretch>
                  <a:fillRect l="-1938" b="-2857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EFB43D1B-F709-D175-305D-BC7AB01DE952}"/>
                  </a:ext>
                </a:extLst>
              </p:cNvPr>
              <p:cNvSpPr txBox="1"/>
              <p:nvPr/>
            </p:nvSpPr>
            <p:spPr>
              <a:xfrm>
                <a:off x="768173" y="5264695"/>
                <a:ext cx="5205720"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 altLang="zh-CN" sz="2800" i="1" dirty="0" smtClean="0">
                          <a:latin typeface="Cambria Math" panose="02040503050406030204" pitchFamily="18" charset="0"/>
                        </a:rPr>
                        <m:t>𝐹</m:t>
                      </m:r>
                      <m:d>
                        <m:dPr>
                          <m:ctrlPr>
                            <a:rPr lang="en" altLang="zh-CN" sz="2800" i="1" dirty="0">
                              <a:latin typeface="Cambria Math" panose="02040503050406030204" pitchFamily="18" charset="0"/>
                            </a:rPr>
                          </m:ctrlPr>
                        </m:dPr>
                        <m:e>
                          <m:r>
                            <a:rPr lang="en" altLang="zh-CN" sz="2800" i="1" dirty="0" err="1">
                              <a:latin typeface="Cambria Math" panose="02040503050406030204" pitchFamily="18" charset="0"/>
                            </a:rPr>
                            <m:t>𝑄</m:t>
                          </m:r>
                          <m:r>
                            <a:rPr lang="en" altLang="zh-CN" sz="2800" i="1" dirty="0" err="1">
                              <a:latin typeface="Cambria Math" panose="02040503050406030204" pitchFamily="18" charset="0"/>
                            </a:rPr>
                            <m:t>,</m:t>
                          </m:r>
                          <m:sSub>
                            <m:sSubPr>
                              <m:ctrlPr>
                                <a:rPr lang="en" altLang="zh-CN" sz="2800" i="1" dirty="0" smtClean="0">
                                  <a:latin typeface="Cambria Math" panose="02040503050406030204" pitchFamily="18" charset="0"/>
                                </a:rPr>
                              </m:ctrlPr>
                            </m:sSubPr>
                            <m:e>
                              <m:r>
                                <a:rPr lang="en-US" altLang="zh-CN" sz="2800" b="0" i="1" dirty="0" smtClean="0">
                                  <a:latin typeface="Cambria Math" panose="02040503050406030204" pitchFamily="18" charset="0"/>
                                </a:rPr>
                                <m:t>𝐾</m:t>
                              </m:r>
                            </m:e>
                            <m:sub>
                              <m:r>
                                <a:rPr lang="en-US" altLang="zh-CN" sz="2800" b="0" i="1" dirty="0" smtClean="0">
                                  <a:latin typeface="Cambria Math" panose="02040503050406030204" pitchFamily="18" charset="0"/>
                                </a:rPr>
                                <m:t>𝑖</m:t>
                              </m:r>
                            </m:sub>
                          </m:sSub>
                        </m:e>
                      </m:d>
                      <m:r>
                        <a:rPr lang="en-US" altLang="zh-CN" sz="2800" b="0" i="1" dirty="0" smtClean="0">
                          <a:latin typeface="Cambria Math" panose="02040503050406030204" pitchFamily="18" charset="0"/>
                        </a:rPr>
                        <m:t>=</m:t>
                      </m:r>
                      <m:sSubSup>
                        <m:sSubSupPr>
                          <m:ctrlPr>
                            <a:rPr lang="en-US" altLang="zh-CN" sz="2800" b="0" i="1" dirty="0" smtClean="0">
                              <a:latin typeface="Cambria Math" panose="02040503050406030204" pitchFamily="18" charset="0"/>
                            </a:rPr>
                          </m:ctrlPr>
                        </m:sSubSupPr>
                        <m:e>
                          <m:r>
                            <a:rPr lang="en-US" altLang="zh-CN" sz="2800" b="0" i="1" dirty="0" smtClean="0">
                              <a:latin typeface="Cambria Math" panose="02040503050406030204" pitchFamily="18" charset="0"/>
                            </a:rPr>
                            <m:t>𝑣</m:t>
                          </m:r>
                        </m:e>
                        <m:sub>
                          <m:r>
                            <a:rPr lang="en-US" altLang="zh-CN" sz="2800" b="0" i="1" dirty="0" smtClean="0">
                              <a:latin typeface="Cambria Math" panose="02040503050406030204" pitchFamily="18" charset="0"/>
                            </a:rPr>
                            <m:t>𝑎</m:t>
                          </m:r>
                        </m:sub>
                        <m:sup>
                          <m:r>
                            <a:rPr lang="en-US" altLang="zh-CN" sz="2800" b="0" i="1" dirty="0" smtClean="0">
                              <a:latin typeface="Cambria Math" panose="02040503050406030204" pitchFamily="18" charset="0"/>
                            </a:rPr>
                            <m:t>𝑇</m:t>
                          </m:r>
                        </m:sup>
                      </m:sSubSup>
                      <m:r>
                        <a:rPr lang="en-US" altLang="zh-CN" sz="2800" b="0" i="1" dirty="0" smtClean="0">
                          <a:latin typeface="Cambria Math" panose="02040503050406030204" pitchFamily="18" charset="0"/>
                        </a:rPr>
                        <m:t>𝑡𝑎𝑛h</m:t>
                      </m:r>
                      <m:d>
                        <m:dPr>
                          <m:begChr m:val="["/>
                          <m:endChr m:val="]"/>
                          <m:ctrlPr>
                            <a:rPr lang="en-US" altLang="zh-CN" sz="2800" i="1" dirty="0" smtClean="0">
                              <a:latin typeface="Cambria Math" panose="02040503050406030204" pitchFamily="18" charset="0"/>
                            </a:rPr>
                          </m:ctrlPr>
                        </m:dPr>
                        <m:e>
                          <m:sSub>
                            <m:sSubPr>
                              <m:ctrlPr>
                                <a:rPr lang="en-US" altLang="zh-CN" sz="2800" i="1" dirty="0">
                                  <a:latin typeface="Cambria Math" panose="02040503050406030204" pitchFamily="18" charset="0"/>
                                </a:rPr>
                              </m:ctrlPr>
                            </m:sSubPr>
                            <m:e>
                              <m:r>
                                <a:rPr lang="en-US" altLang="zh-CN" sz="2800" i="1" dirty="0">
                                  <a:latin typeface="Cambria Math" panose="02040503050406030204" pitchFamily="18" charset="0"/>
                                </a:rPr>
                                <m:t>𝑊</m:t>
                              </m:r>
                            </m:e>
                            <m:sub>
                              <m:r>
                                <a:rPr lang="en-US" altLang="zh-CN" sz="2800" i="1" dirty="0">
                                  <a:latin typeface="Cambria Math" panose="02040503050406030204" pitchFamily="18" charset="0"/>
                                </a:rPr>
                                <m:t>𝑎</m:t>
                              </m:r>
                            </m:sub>
                          </m:sSub>
                          <m:r>
                            <a:rPr lang="en-US" altLang="zh-CN" sz="2800" b="0" i="1" dirty="0" smtClean="0">
                              <a:latin typeface="Cambria Math" panose="02040503050406030204" pitchFamily="18" charset="0"/>
                            </a:rPr>
                            <m:t>𝑄</m:t>
                          </m:r>
                          <m:r>
                            <a:rPr lang="en-US" altLang="zh-CN" sz="2800" b="0" i="1" dirty="0" smtClean="0">
                              <a:latin typeface="Cambria Math" panose="02040503050406030204" pitchFamily="18" charset="0"/>
                            </a:rPr>
                            <m:t>+</m:t>
                          </m:r>
                          <m:sSub>
                            <m:sSubPr>
                              <m:ctrlPr>
                                <a:rPr lang="en-US" altLang="zh-CN" sz="2800" i="1" dirty="0">
                                  <a:latin typeface="Cambria Math" panose="02040503050406030204" pitchFamily="18" charset="0"/>
                                </a:rPr>
                              </m:ctrlPr>
                            </m:sSubPr>
                            <m:e>
                              <m:r>
                                <a:rPr lang="en-US" altLang="zh-CN" sz="2800" b="0" i="1" dirty="0" smtClean="0">
                                  <a:latin typeface="Cambria Math" panose="02040503050406030204" pitchFamily="18" charset="0"/>
                                </a:rPr>
                                <m:t>𝑈</m:t>
                              </m:r>
                            </m:e>
                            <m:sub>
                              <m:r>
                                <a:rPr lang="en-US" altLang="zh-CN" sz="2800" i="1" dirty="0">
                                  <a:latin typeface="Cambria Math" panose="02040503050406030204" pitchFamily="18" charset="0"/>
                                </a:rPr>
                                <m:t>𝑎</m:t>
                              </m:r>
                            </m:sub>
                          </m:sSub>
                          <m:sSub>
                            <m:sSubPr>
                              <m:ctrlPr>
                                <a:rPr lang="en-US" altLang="zh-CN" sz="2800" i="1" dirty="0">
                                  <a:latin typeface="Cambria Math" panose="02040503050406030204" pitchFamily="18" charset="0"/>
                                </a:rPr>
                              </m:ctrlPr>
                            </m:sSubPr>
                            <m:e>
                              <m:r>
                                <a:rPr lang="en-US" altLang="zh-CN" sz="2800" i="1" dirty="0">
                                  <a:latin typeface="Cambria Math" panose="02040503050406030204" pitchFamily="18" charset="0"/>
                                </a:rPr>
                                <m:t>𝐾</m:t>
                              </m:r>
                            </m:e>
                            <m:sub>
                              <m:r>
                                <a:rPr lang="en-US" altLang="zh-CN" sz="2800" i="1" dirty="0">
                                  <a:latin typeface="Cambria Math" panose="02040503050406030204" pitchFamily="18" charset="0"/>
                                </a:rPr>
                                <m:t>𝑖</m:t>
                              </m:r>
                            </m:sub>
                          </m:sSub>
                        </m:e>
                      </m:d>
                    </m:oMath>
                  </m:oMathPara>
                </a14:m>
                <a:endParaRPr kumimoji="1" lang="zh-CN" altLang="en-US" sz="2800" dirty="0"/>
              </a:p>
            </p:txBody>
          </p:sp>
        </mc:Choice>
        <mc:Fallback xmlns="">
          <p:sp>
            <p:nvSpPr>
              <p:cNvPr id="19" name="文本框 18">
                <a:extLst>
                  <a:ext uri="{FF2B5EF4-FFF2-40B4-BE49-F238E27FC236}">
                    <a16:creationId xmlns:a16="http://schemas.microsoft.com/office/drawing/2014/main" id="{EFB43D1B-F709-D175-305D-BC7AB01DE952}"/>
                  </a:ext>
                </a:extLst>
              </p:cNvPr>
              <p:cNvSpPr txBox="1">
                <a:spLocks noRot="1" noChangeAspect="1" noMove="1" noResize="1" noEditPoints="1" noAdjustHandles="1" noChangeArrowheads="1" noChangeShapeType="1" noTextEdit="1"/>
              </p:cNvSpPr>
              <p:nvPr/>
            </p:nvSpPr>
            <p:spPr>
              <a:xfrm>
                <a:off x="768173" y="5264695"/>
                <a:ext cx="5205720" cy="430887"/>
              </a:xfrm>
              <a:prstGeom prst="rect">
                <a:avLst/>
              </a:prstGeom>
              <a:blipFill>
                <a:blip r:embed="rId7"/>
                <a:stretch>
                  <a:fillRect b="-28571"/>
                </a:stretch>
              </a:blipFill>
            </p:spPr>
            <p:txBody>
              <a:bodyPr/>
              <a:lstStyle/>
              <a:p>
                <a:r>
                  <a:rPr lang="zh-CN" altLang="en-US">
                    <a:noFill/>
                  </a:rPr>
                  <a:t> </a:t>
                </a:r>
              </a:p>
            </p:txBody>
          </p:sp>
        </mc:Fallback>
      </mc:AlternateContent>
      <p:sp>
        <p:nvSpPr>
          <p:cNvPr id="20" name="矩形 19">
            <a:extLst>
              <a:ext uri="{FF2B5EF4-FFF2-40B4-BE49-F238E27FC236}">
                <a16:creationId xmlns:a16="http://schemas.microsoft.com/office/drawing/2014/main" id="{039F3145-5602-E3E9-FD7F-F33BEDB52F31}"/>
              </a:ext>
            </a:extLst>
          </p:cNvPr>
          <p:cNvSpPr/>
          <p:nvPr/>
        </p:nvSpPr>
        <p:spPr>
          <a:xfrm>
            <a:off x="6873407" y="1952090"/>
            <a:ext cx="4068566" cy="1292953"/>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 name="文本框 21">
            <a:extLst>
              <a:ext uri="{FF2B5EF4-FFF2-40B4-BE49-F238E27FC236}">
                <a16:creationId xmlns:a16="http://schemas.microsoft.com/office/drawing/2014/main" id="{3A087C3C-3553-3717-2A63-055EAF5ED290}"/>
              </a:ext>
            </a:extLst>
          </p:cNvPr>
          <p:cNvSpPr txBox="1"/>
          <p:nvPr/>
        </p:nvSpPr>
        <p:spPr>
          <a:xfrm>
            <a:off x="393660" y="6033222"/>
            <a:ext cx="8270696" cy="336952"/>
          </a:xfrm>
          <a:prstGeom prst="rect">
            <a:avLst/>
          </a:prstGeom>
          <a:noFill/>
        </p:spPr>
        <p:txBody>
          <a:bodyPr wrap="square">
            <a:spAutoFit/>
          </a:bodyPr>
          <a:lstStyle/>
          <a:p>
            <a:pPr marL="239106" indent="-239106" defTabSz="1218804" fontAlgn="base" latinLnBrk="1">
              <a:lnSpc>
                <a:spcPct val="150000"/>
              </a:lnSpc>
              <a:spcAft>
                <a:spcPts val="800"/>
              </a:spcAft>
              <a:buClr>
                <a:srgbClr val="92D050"/>
              </a:buClr>
              <a:buFont typeface="Arial" pitchFamily="34" charset="0"/>
              <a:buChar char="•"/>
            </a:pPr>
            <a:r>
              <a:rPr lang="zh-CN" altLang="en-US" sz="1200" kern="0" dirty="0">
                <a:solidFill>
                  <a:srgbClr val="374154"/>
                </a:solidFill>
                <a:latin typeface="Lexend" pitchFamily="2" charset="0"/>
                <a:ea typeface="微软雅黑" pitchFamily="34" charset="-122"/>
              </a:rPr>
              <a:t>矩阵点乘的核心意义在于对齐位置的元素级交互 ，适用于需要保留空间结构、进行局部特征增强或融合的场景。</a:t>
            </a:r>
          </a:p>
        </p:txBody>
      </p:sp>
    </p:spTree>
    <p:extLst>
      <p:ext uri="{BB962C8B-B14F-4D97-AF65-F5344CB8AC3E}">
        <p14:creationId xmlns:p14="http://schemas.microsoft.com/office/powerpoint/2010/main" val="643905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4E13512F-F305-B5B1-21A5-D8E75638CC49}"/>
              </a:ext>
            </a:extLst>
          </p:cNvPr>
          <p:cNvSpPr>
            <a:spLocks noGrp="1"/>
          </p:cNvSpPr>
          <p:nvPr>
            <p:ph type="title"/>
          </p:nvPr>
        </p:nvSpPr>
        <p:spPr>
          <a:xfrm>
            <a:off x="623635" y="522789"/>
            <a:ext cx="10963473" cy="589190"/>
          </a:xfrm>
        </p:spPr>
        <p:txBody>
          <a:bodyPr/>
          <a:lstStyle/>
          <a:p>
            <a:r>
              <a:rPr lang="en-US" altLang="zh-CN" dirty="0"/>
              <a:t>Attention</a:t>
            </a:r>
            <a:r>
              <a:rPr lang="zh-CN" altLang="en-US" dirty="0"/>
              <a:t> </a:t>
            </a:r>
            <a:r>
              <a:rPr lang="en-US" altLang="zh-CN" dirty="0"/>
              <a:t>Step2</a:t>
            </a:r>
            <a:endParaRPr lang="zh-CN" altLang="en-US" dirty="0"/>
          </a:p>
        </p:txBody>
      </p:sp>
      <mc:AlternateContent xmlns:mc="http://schemas.openxmlformats.org/markup-compatibility/2006" xmlns:a14="http://schemas.microsoft.com/office/drawing/2010/main">
        <mc:Choice Requires="a14">
          <p:sp>
            <p:nvSpPr>
              <p:cNvPr id="5" name="内容占位符 4">
                <a:extLst>
                  <a:ext uri="{FF2B5EF4-FFF2-40B4-BE49-F238E27FC236}">
                    <a16:creationId xmlns:a16="http://schemas.microsoft.com/office/drawing/2014/main" id="{1462E08D-A833-3769-C522-40723D86B6C8}"/>
                  </a:ext>
                </a:extLst>
              </p:cNvPr>
              <p:cNvSpPr>
                <a:spLocks noGrp="1"/>
              </p:cNvSpPr>
              <p:nvPr>
                <p:ph sz="half" idx="1"/>
              </p:nvPr>
            </p:nvSpPr>
            <p:spPr>
              <a:xfrm>
                <a:off x="623635" y="1246909"/>
                <a:ext cx="10963473" cy="5108171"/>
              </a:xfrm>
            </p:spPr>
            <p:txBody>
              <a:bodyPr/>
              <a:lstStyle/>
              <a:p>
                <a:r>
                  <a:rPr lang="zh-CN" altLang="en-US" dirty="0"/>
                  <a:t>将 </a:t>
                </a:r>
                <a:r>
                  <a:rPr lang="en-US" altLang="zh-CN" dirty="0"/>
                  <a:t>Step1</a:t>
                </a:r>
                <a:r>
                  <a:rPr lang="zh-CN" altLang="en-US" dirty="0"/>
                  <a:t> 得到的相关性，进行 </a:t>
                </a:r>
                <a:r>
                  <a:rPr lang="en" altLang="zh-CN" dirty="0"/>
                  <a:t>Softmax</a:t>
                </a:r>
                <a:r>
                  <a:rPr lang="zh-CN" altLang="en-US" dirty="0"/>
                  <a:t> 归一化，使其符合概率分布的形式 </a:t>
                </a:r>
                <a14:m>
                  <m:oMath xmlns:m="http://schemas.openxmlformats.org/officeDocument/2006/math">
                    <m:r>
                      <a:rPr lang="en" altLang="zh-CN" i="1" dirty="0" smtClean="0">
                        <a:latin typeface="Cambria Math" panose="02040503050406030204" pitchFamily="18" charset="0"/>
                      </a:rPr>
                      <m:t>𝑎𝑖</m:t>
                    </m:r>
                  </m:oMath>
                </a14:m>
                <a:r>
                  <a:rPr lang="zh-CN" altLang="en" dirty="0"/>
                  <a:t>。</a:t>
                </a:r>
                <a:endParaRPr lang="zh-CN" altLang="en-US" dirty="0"/>
              </a:p>
            </p:txBody>
          </p:sp>
        </mc:Choice>
        <mc:Fallback xmlns="">
          <p:sp>
            <p:nvSpPr>
              <p:cNvPr id="5" name="内容占位符 4">
                <a:extLst>
                  <a:ext uri="{FF2B5EF4-FFF2-40B4-BE49-F238E27FC236}">
                    <a16:creationId xmlns:a16="http://schemas.microsoft.com/office/drawing/2014/main" id="{1462E08D-A833-3769-C522-40723D86B6C8}"/>
                  </a:ext>
                </a:extLst>
              </p:cNvPr>
              <p:cNvSpPr>
                <a:spLocks noGrp="1" noRot="1" noChangeAspect="1" noMove="1" noResize="1" noEditPoints="1" noAdjustHandles="1" noChangeArrowheads="1" noChangeShapeType="1" noTextEdit="1"/>
              </p:cNvSpPr>
              <p:nvPr>
                <p:ph sz="half" idx="1"/>
              </p:nvPr>
            </p:nvSpPr>
            <p:spPr>
              <a:xfrm>
                <a:off x="623635" y="1246909"/>
                <a:ext cx="10963473" cy="5108171"/>
              </a:xfrm>
              <a:blipFill>
                <a:blip r:embed="rId2"/>
                <a:stretch>
                  <a:fillRect l="-347"/>
                </a:stretch>
              </a:blipFill>
            </p:spPr>
            <p:txBody>
              <a:bodyPr/>
              <a:lstStyle/>
              <a:p>
                <a:r>
                  <a:rPr lang="zh-CN" altLang="en-US">
                    <a:noFill/>
                  </a:rPr>
                  <a:t> </a:t>
                </a:r>
              </a:p>
            </p:txBody>
          </p:sp>
        </mc:Fallback>
      </mc:AlternateContent>
      <p:pic>
        <p:nvPicPr>
          <p:cNvPr id="6" name="Picture 2">
            <a:extLst>
              <a:ext uri="{FF2B5EF4-FFF2-40B4-BE49-F238E27FC236}">
                <a16:creationId xmlns:a16="http://schemas.microsoft.com/office/drawing/2014/main" id="{29B2BB68-0157-FC87-C4DD-01622DE257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85989" y="2012062"/>
            <a:ext cx="4948528" cy="4373523"/>
          </a:xfrm>
          <a:prstGeom prst="rect">
            <a:avLst/>
          </a:prstGeom>
          <a:noFill/>
          <a:extLst>
            <a:ext uri="{909E8E84-426E-40DD-AFC4-6F175D3DCCD1}">
              <a14:hiddenFill xmlns:a14="http://schemas.microsoft.com/office/drawing/2010/main">
                <a:solidFill>
                  <a:srgbClr val="FFFFFF"/>
                </a:solidFill>
              </a14:hiddenFill>
            </a:ext>
          </a:extLst>
        </p:spPr>
      </p:pic>
      <p:sp>
        <p:nvSpPr>
          <p:cNvPr id="20" name="矩形 19">
            <a:extLst>
              <a:ext uri="{FF2B5EF4-FFF2-40B4-BE49-F238E27FC236}">
                <a16:creationId xmlns:a16="http://schemas.microsoft.com/office/drawing/2014/main" id="{039F3145-5602-E3E9-FD7F-F33BEDB52F31}"/>
              </a:ext>
            </a:extLst>
          </p:cNvPr>
          <p:cNvSpPr/>
          <p:nvPr/>
        </p:nvSpPr>
        <p:spPr>
          <a:xfrm>
            <a:off x="7849455" y="3008109"/>
            <a:ext cx="3005099" cy="1913212"/>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A7C70A88-E032-90F3-9D13-729ABF97C608}"/>
                  </a:ext>
                </a:extLst>
              </p:cNvPr>
              <p:cNvSpPr txBox="1"/>
              <p:nvPr/>
            </p:nvSpPr>
            <p:spPr>
              <a:xfrm>
                <a:off x="792496" y="3550664"/>
                <a:ext cx="5649401" cy="650371"/>
              </a:xfrm>
              <a:prstGeom prst="rect">
                <a:avLst/>
              </a:prstGeom>
              <a:noFill/>
            </p:spPr>
            <p:txBody>
              <a:bodyPr wrap="square" lIns="0" tIns="0" rIns="0" bIns="0" rtlCol="0">
                <a:spAutoFit/>
              </a:bodyPr>
              <a:lstStyle/>
              <a:p>
                <a14:m>
                  <m:oMath xmlns:m="http://schemas.openxmlformats.org/officeDocument/2006/math">
                    <m:sSub>
                      <m:sSubPr>
                        <m:ctrlPr>
                          <a:rPr lang="en" altLang="zh-CN" sz="2400" i="1" dirty="0" smtClean="0">
                            <a:latin typeface="Cambria Math" panose="02040503050406030204" pitchFamily="18" charset="0"/>
                          </a:rPr>
                        </m:ctrlPr>
                      </m:sSubPr>
                      <m:e>
                        <m:r>
                          <a:rPr lang="en-US" altLang="zh-CN" sz="2400" b="0" i="1" dirty="0" smtClean="0">
                            <a:latin typeface="Cambria Math" panose="02040503050406030204" pitchFamily="18" charset="0"/>
                          </a:rPr>
                          <m:t>𝑎</m:t>
                        </m:r>
                      </m:e>
                      <m:sub>
                        <m:r>
                          <a:rPr lang="en-US" altLang="zh-CN" sz="2400" i="1" dirty="0">
                            <a:latin typeface="Cambria Math" panose="02040503050406030204" pitchFamily="18" charset="0"/>
                          </a:rPr>
                          <m:t>𝑖</m:t>
                        </m:r>
                      </m:sub>
                    </m:sSub>
                    <m:r>
                      <a:rPr lang="en-US" altLang="zh-CN" sz="2400" b="0" i="1" dirty="0" smtClean="0">
                        <a:latin typeface="Cambria Math" panose="02040503050406030204" pitchFamily="18" charset="0"/>
                      </a:rPr>
                      <m:t>=</m:t>
                    </m:r>
                    <m:r>
                      <a:rPr lang="en-US" altLang="zh-CN" sz="2400" b="0" i="1" dirty="0" smtClean="0">
                        <a:latin typeface="Cambria Math" panose="02040503050406030204" pitchFamily="18" charset="0"/>
                      </a:rPr>
                      <m:t>𝑠𝑜𝑓𝑡𝑚𝑎𝑥</m:t>
                    </m:r>
                    <m:r>
                      <a:rPr lang="en-US" altLang="zh-CN" sz="2400" b="0" i="1" dirty="0" smtClean="0">
                        <a:latin typeface="Cambria Math" panose="02040503050406030204" pitchFamily="18" charset="0"/>
                      </a:rPr>
                      <m:t>(</m:t>
                    </m:r>
                    <m:r>
                      <a:rPr lang="en-US" altLang="zh-CN" sz="2400" i="1" dirty="0">
                        <a:latin typeface="Cambria Math" panose="02040503050406030204" pitchFamily="18" charset="0"/>
                      </a:rPr>
                      <m:t>𝑓</m:t>
                    </m:r>
                    <m:d>
                      <m:dPr>
                        <m:ctrlPr>
                          <a:rPr lang="en-US" altLang="zh-CN" sz="2400" i="1" dirty="0">
                            <a:latin typeface="Cambria Math" panose="02040503050406030204" pitchFamily="18" charset="0"/>
                          </a:rPr>
                        </m:ctrlPr>
                      </m:dPr>
                      <m:e>
                        <m:r>
                          <a:rPr lang="en" altLang="zh-CN" sz="2400" i="1" dirty="0">
                            <a:latin typeface="Cambria Math" panose="02040503050406030204" pitchFamily="18" charset="0"/>
                          </a:rPr>
                          <m:t>𝑄</m:t>
                        </m:r>
                        <m:r>
                          <a:rPr lang="en" altLang="zh-CN" sz="2400" i="1" dirty="0">
                            <a:latin typeface="Cambria Math" panose="02040503050406030204" pitchFamily="18" charset="0"/>
                          </a:rPr>
                          <m:t>,</m:t>
                        </m:r>
                        <m:sSub>
                          <m:sSubPr>
                            <m:ctrlPr>
                              <a:rPr lang="en" altLang="zh-CN" sz="2400" i="1" dirty="0">
                                <a:latin typeface="Cambria Math" panose="02040503050406030204" pitchFamily="18" charset="0"/>
                              </a:rPr>
                            </m:ctrlPr>
                          </m:sSubPr>
                          <m:e>
                            <m:r>
                              <a:rPr lang="en-US" altLang="zh-CN" sz="2400" i="1" dirty="0">
                                <a:latin typeface="Cambria Math" panose="02040503050406030204" pitchFamily="18" charset="0"/>
                              </a:rPr>
                              <m:t>𝐾</m:t>
                            </m:r>
                          </m:e>
                          <m:sub>
                            <m:r>
                              <a:rPr lang="en-US" altLang="zh-CN" sz="2400" i="1" dirty="0">
                                <a:latin typeface="Cambria Math" panose="02040503050406030204" pitchFamily="18" charset="0"/>
                              </a:rPr>
                              <m:t>𝑖</m:t>
                            </m:r>
                          </m:sub>
                        </m:sSub>
                      </m:e>
                    </m:d>
                    <m:r>
                      <a:rPr lang="en-US" altLang="zh-CN" sz="2400" b="0" i="1" dirty="0" smtClean="0">
                        <a:latin typeface="Cambria Math" panose="02040503050406030204" pitchFamily="18" charset="0"/>
                      </a:rPr>
                      <m:t>)</m:t>
                    </m:r>
                  </m:oMath>
                </a14:m>
                <a:r>
                  <a:rPr lang="en-US" altLang="zh-CN" sz="2400" dirty="0"/>
                  <a:t> </a:t>
                </a:r>
                <a14:m>
                  <m:oMath xmlns:m="http://schemas.openxmlformats.org/officeDocument/2006/math">
                    <m:r>
                      <a:rPr lang="en-US" altLang="zh-CN" sz="2400" i="1" dirty="0">
                        <a:latin typeface="Cambria Math" panose="02040503050406030204" pitchFamily="18" charset="0"/>
                      </a:rPr>
                      <m:t>=</m:t>
                    </m:r>
                    <m:f>
                      <m:fPr>
                        <m:ctrlPr>
                          <a:rPr lang="en-US" altLang="zh-CN" sz="2400" i="1" dirty="0">
                            <a:latin typeface="Cambria Math" panose="02040503050406030204" pitchFamily="18" charset="0"/>
                          </a:rPr>
                        </m:ctrlPr>
                      </m:fPr>
                      <m:num>
                        <m:r>
                          <m:rPr>
                            <m:sty m:val="p"/>
                          </m:rPr>
                          <a:rPr lang="en-US" altLang="zh-CN" sz="2400" dirty="0">
                            <a:latin typeface="Cambria Math" panose="02040503050406030204" pitchFamily="18" charset="0"/>
                          </a:rPr>
                          <m:t>exp</m:t>
                        </m:r>
                        <m:r>
                          <a:rPr lang="en-US" altLang="zh-CN" sz="2400" i="1" dirty="0">
                            <a:latin typeface="Cambria Math" panose="02040503050406030204" pitchFamily="18" charset="0"/>
                          </a:rPr>
                          <m:t>⁡(</m:t>
                        </m:r>
                        <m:r>
                          <a:rPr lang="en-US" altLang="zh-CN" sz="2400" i="1" dirty="0">
                            <a:latin typeface="Cambria Math" panose="02040503050406030204" pitchFamily="18" charset="0"/>
                          </a:rPr>
                          <m:t>𝑓</m:t>
                        </m:r>
                        <m:r>
                          <a:rPr lang="en-US" altLang="zh-CN" sz="2400" i="1" dirty="0">
                            <a:latin typeface="Cambria Math" panose="02040503050406030204" pitchFamily="18" charset="0"/>
                          </a:rPr>
                          <m:t>(</m:t>
                        </m:r>
                        <m:r>
                          <a:rPr lang="en" altLang="zh-CN" sz="2400" i="1" dirty="0">
                            <a:latin typeface="Cambria Math" panose="02040503050406030204" pitchFamily="18" charset="0"/>
                          </a:rPr>
                          <m:t>𝑄</m:t>
                        </m:r>
                        <m:r>
                          <a:rPr lang="en" altLang="zh-CN" sz="2400" i="1" dirty="0">
                            <a:latin typeface="Cambria Math" panose="02040503050406030204" pitchFamily="18" charset="0"/>
                          </a:rPr>
                          <m:t>,</m:t>
                        </m:r>
                        <m:sSub>
                          <m:sSubPr>
                            <m:ctrlPr>
                              <a:rPr lang="en" altLang="zh-CN" sz="2400" i="1" dirty="0">
                                <a:latin typeface="Cambria Math" panose="02040503050406030204" pitchFamily="18" charset="0"/>
                              </a:rPr>
                            </m:ctrlPr>
                          </m:sSubPr>
                          <m:e>
                            <m:r>
                              <a:rPr lang="en-US" altLang="zh-CN" sz="2400" i="1" dirty="0">
                                <a:latin typeface="Cambria Math" panose="02040503050406030204" pitchFamily="18" charset="0"/>
                              </a:rPr>
                              <m:t>𝐾</m:t>
                            </m:r>
                          </m:e>
                          <m:sub>
                            <m:r>
                              <a:rPr lang="en-US" altLang="zh-CN" sz="2400" i="1" dirty="0">
                                <a:latin typeface="Cambria Math" panose="02040503050406030204" pitchFamily="18" charset="0"/>
                              </a:rPr>
                              <m:t>𝑖</m:t>
                            </m:r>
                          </m:sub>
                        </m:sSub>
                        <m:r>
                          <a:rPr lang="en-US" altLang="zh-CN" sz="2400" i="1" dirty="0">
                            <a:latin typeface="Cambria Math" panose="02040503050406030204" pitchFamily="18" charset="0"/>
                          </a:rPr>
                          <m:t>))</m:t>
                        </m:r>
                      </m:num>
                      <m:den>
                        <m:nary>
                          <m:naryPr>
                            <m:chr m:val="∑"/>
                            <m:supHide m:val="on"/>
                            <m:ctrlPr>
                              <a:rPr lang="en-US" altLang="zh-CN" sz="2400" i="1" dirty="0">
                                <a:latin typeface="Cambria Math" panose="02040503050406030204" pitchFamily="18" charset="0"/>
                              </a:rPr>
                            </m:ctrlPr>
                          </m:naryPr>
                          <m:sub>
                            <m:r>
                              <m:rPr>
                                <m:brk m:alnAt="7"/>
                              </m:rPr>
                              <a:rPr lang="en-US" altLang="zh-CN" sz="2400" i="1" dirty="0">
                                <a:latin typeface="Cambria Math" panose="02040503050406030204" pitchFamily="18" charset="0"/>
                              </a:rPr>
                              <m:t>𝑗</m:t>
                            </m:r>
                          </m:sub>
                          <m:sup/>
                          <m:e>
                            <m:r>
                              <m:rPr>
                                <m:sty m:val="p"/>
                              </m:rPr>
                              <a:rPr lang="en-US" altLang="zh-CN" sz="2400" dirty="0">
                                <a:latin typeface="Cambria Math" panose="02040503050406030204" pitchFamily="18" charset="0"/>
                              </a:rPr>
                              <m:t>exp</m:t>
                            </m:r>
                            <m:r>
                              <a:rPr lang="en-US" altLang="zh-CN" sz="2400" i="1" dirty="0">
                                <a:latin typeface="Cambria Math" panose="02040503050406030204" pitchFamily="18" charset="0"/>
                              </a:rPr>
                              <m:t>⁡(</m:t>
                            </m:r>
                            <m:r>
                              <a:rPr lang="en-US" altLang="zh-CN" sz="2400" i="1" dirty="0">
                                <a:latin typeface="Cambria Math" panose="02040503050406030204" pitchFamily="18" charset="0"/>
                              </a:rPr>
                              <m:t>𝑓</m:t>
                            </m:r>
                            <m:r>
                              <a:rPr lang="en-US" altLang="zh-CN" sz="2400" i="1" dirty="0">
                                <a:latin typeface="Cambria Math" panose="02040503050406030204" pitchFamily="18" charset="0"/>
                              </a:rPr>
                              <m:t>(</m:t>
                            </m:r>
                            <m:r>
                              <a:rPr lang="en" altLang="zh-CN" sz="2400" i="1" dirty="0">
                                <a:latin typeface="Cambria Math" panose="02040503050406030204" pitchFamily="18" charset="0"/>
                              </a:rPr>
                              <m:t>𝑄</m:t>
                            </m:r>
                            <m:r>
                              <a:rPr lang="en" altLang="zh-CN" sz="2400" i="1" dirty="0">
                                <a:latin typeface="Cambria Math" panose="02040503050406030204" pitchFamily="18" charset="0"/>
                              </a:rPr>
                              <m:t>,</m:t>
                            </m:r>
                            <m:sSub>
                              <m:sSubPr>
                                <m:ctrlPr>
                                  <a:rPr lang="en" altLang="zh-CN" sz="2400" i="1" dirty="0">
                                    <a:latin typeface="Cambria Math" panose="02040503050406030204" pitchFamily="18" charset="0"/>
                                  </a:rPr>
                                </m:ctrlPr>
                              </m:sSubPr>
                              <m:e>
                                <m:r>
                                  <a:rPr lang="en-US" altLang="zh-CN" sz="2400" i="1" dirty="0">
                                    <a:latin typeface="Cambria Math" panose="02040503050406030204" pitchFamily="18" charset="0"/>
                                  </a:rPr>
                                  <m:t>𝐾</m:t>
                                </m:r>
                              </m:e>
                              <m:sub>
                                <m:r>
                                  <a:rPr lang="en-US" altLang="zh-CN" sz="2400" i="1" dirty="0">
                                    <a:latin typeface="Cambria Math" panose="02040503050406030204" pitchFamily="18" charset="0"/>
                                  </a:rPr>
                                  <m:t>𝑗</m:t>
                                </m:r>
                              </m:sub>
                            </m:sSub>
                            <m:r>
                              <a:rPr lang="en-US" altLang="zh-CN" sz="2400" i="1" dirty="0">
                                <a:latin typeface="Cambria Math" panose="02040503050406030204" pitchFamily="18" charset="0"/>
                              </a:rPr>
                              <m:t>))</m:t>
                            </m:r>
                          </m:e>
                        </m:nary>
                      </m:den>
                    </m:f>
                  </m:oMath>
                </a14:m>
                <a:endParaRPr lang="en-US" altLang="zh-CN" sz="2400" b="0" i="1" dirty="0">
                  <a:latin typeface="Cambria Math" panose="02040503050406030204" pitchFamily="18" charset="0"/>
                </a:endParaRPr>
              </a:p>
            </p:txBody>
          </p:sp>
        </mc:Choice>
        <mc:Fallback xmlns="">
          <p:sp>
            <p:nvSpPr>
              <p:cNvPr id="12" name="文本框 11">
                <a:extLst>
                  <a:ext uri="{FF2B5EF4-FFF2-40B4-BE49-F238E27FC236}">
                    <a16:creationId xmlns:a16="http://schemas.microsoft.com/office/drawing/2014/main" id="{A7C70A88-E032-90F3-9D13-729ABF97C608}"/>
                  </a:ext>
                </a:extLst>
              </p:cNvPr>
              <p:cNvSpPr txBox="1">
                <a:spLocks noRot="1" noChangeAspect="1" noMove="1" noResize="1" noEditPoints="1" noAdjustHandles="1" noChangeArrowheads="1" noChangeShapeType="1" noTextEdit="1"/>
              </p:cNvSpPr>
              <p:nvPr/>
            </p:nvSpPr>
            <p:spPr>
              <a:xfrm>
                <a:off x="792496" y="3550664"/>
                <a:ext cx="5649401" cy="650371"/>
              </a:xfrm>
              <a:prstGeom prst="rect">
                <a:avLst/>
              </a:prstGeom>
              <a:blipFill>
                <a:blip r:embed="rId4"/>
                <a:stretch>
                  <a:fillRect l="-1345" t="-23077" b="-9615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3943617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4E13512F-F305-B5B1-21A5-D8E75638CC49}"/>
              </a:ext>
            </a:extLst>
          </p:cNvPr>
          <p:cNvSpPr>
            <a:spLocks noGrp="1"/>
          </p:cNvSpPr>
          <p:nvPr>
            <p:ph type="title"/>
          </p:nvPr>
        </p:nvSpPr>
        <p:spPr>
          <a:xfrm>
            <a:off x="623635" y="522789"/>
            <a:ext cx="10963473" cy="589190"/>
          </a:xfrm>
        </p:spPr>
        <p:txBody>
          <a:bodyPr/>
          <a:lstStyle/>
          <a:p>
            <a:r>
              <a:rPr lang="en-US" altLang="zh-CN" dirty="0"/>
              <a:t>Attention</a:t>
            </a:r>
            <a:r>
              <a:rPr lang="zh-CN" altLang="en-US" dirty="0"/>
              <a:t> </a:t>
            </a:r>
            <a:r>
              <a:rPr lang="en-US" altLang="zh-CN" dirty="0"/>
              <a:t>Step2</a:t>
            </a:r>
            <a:endParaRPr lang="zh-CN" altLang="en-US" dirty="0"/>
          </a:p>
        </p:txBody>
      </p:sp>
      <mc:AlternateContent xmlns:mc="http://schemas.openxmlformats.org/markup-compatibility/2006" xmlns:a14="http://schemas.microsoft.com/office/drawing/2010/main">
        <mc:Choice Requires="a14">
          <p:sp>
            <p:nvSpPr>
              <p:cNvPr id="5" name="内容占位符 4">
                <a:extLst>
                  <a:ext uri="{FF2B5EF4-FFF2-40B4-BE49-F238E27FC236}">
                    <a16:creationId xmlns:a16="http://schemas.microsoft.com/office/drawing/2014/main" id="{1462E08D-A833-3769-C522-40723D86B6C8}"/>
                  </a:ext>
                </a:extLst>
              </p:cNvPr>
              <p:cNvSpPr>
                <a:spLocks noGrp="1"/>
              </p:cNvSpPr>
              <p:nvPr>
                <p:ph sz="half" idx="1"/>
              </p:nvPr>
            </p:nvSpPr>
            <p:spPr>
              <a:xfrm>
                <a:off x="623635" y="1246909"/>
                <a:ext cx="10963473" cy="5108171"/>
              </a:xfrm>
            </p:spPr>
            <p:txBody>
              <a:bodyPr/>
              <a:lstStyle/>
              <a:p>
                <a:r>
                  <a:rPr lang="zh-CN" altLang="en-US" dirty="0"/>
                  <a:t>根据  </a:t>
                </a:r>
                <a:r>
                  <a:rPr lang="en-US" altLang="zh-CN" dirty="0"/>
                  <a:t>Step2</a:t>
                </a:r>
                <a:r>
                  <a:rPr lang="zh-CN" altLang="en-US" dirty="0"/>
                  <a:t> 权重系数 </a:t>
                </a:r>
                <a14:m>
                  <m:oMath xmlns:m="http://schemas.openxmlformats.org/officeDocument/2006/math">
                    <m:sSub>
                      <m:sSubPr>
                        <m:ctrlPr>
                          <a:rPr lang="en" altLang="zh-CN" sz="2000" i="1" dirty="0" smtClean="0">
                            <a:latin typeface="Cambria Math" panose="02040503050406030204" pitchFamily="18" charset="0"/>
                          </a:rPr>
                        </m:ctrlPr>
                      </m:sSubPr>
                      <m:e>
                        <m:r>
                          <a:rPr lang="en-US" altLang="zh-CN" sz="2000" b="0" i="1" dirty="0" smtClean="0">
                            <a:latin typeface="Cambria Math" panose="02040503050406030204" pitchFamily="18" charset="0"/>
                          </a:rPr>
                          <m:t>𝑎</m:t>
                        </m:r>
                      </m:e>
                      <m:sub>
                        <m:r>
                          <a:rPr lang="en-US" altLang="zh-CN" sz="2000" i="1" dirty="0">
                            <a:latin typeface="Cambria Math" panose="02040503050406030204" pitchFamily="18" charset="0"/>
                          </a:rPr>
                          <m:t>𝑖</m:t>
                        </m:r>
                      </m:sub>
                    </m:sSub>
                  </m:oMath>
                </a14:m>
                <a:r>
                  <a:rPr lang="zh-CN" altLang="en" dirty="0"/>
                  <a:t>，</a:t>
                </a:r>
                <a:r>
                  <a:rPr lang="zh-CN" altLang="en-US" dirty="0"/>
                  <a:t>对所有 </a:t>
                </a:r>
                <a14:m>
                  <m:oMath xmlns:m="http://schemas.openxmlformats.org/officeDocument/2006/math">
                    <m:sSub>
                      <m:sSubPr>
                        <m:ctrlPr>
                          <a:rPr lang="en" altLang="zh-CN" i="1" dirty="0">
                            <a:latin typeface="Cambria Math" panose="02040503050406030204" pitchFamily="18" charset="0"/>
                          </a:rPr>
                        </m:ctrlPr>
                      </m:sSubPr>
                      <m:e>
                        <m:r>
                          <a:rPr lang="en-US" altLang="zh-CN" i="1" dirty="0">
                            <a:latin typeface="Cambria Math" panose="02040503050406030204" pitchFamily="18" charset="0"/>
                          </a:rPr>
                          <m:t>𝑣𝑎𝑙𝑢𝑒</m:t>
                        </m:r>
                      </m:e>
                      <m:sub>
                        <m:r>
                          <a:rPr lang="en-US" altLang="zh-CN" i="1" dirty="0">
                            <a:latin typeface="Cambria Math" panose="02040503050406030204" pitchFamily="18" charset="0"/>
                          </a:rPr>
                          <m:t>𝑖</m:t>
                        </m:r>
                      </m:sub>
                    </m:sSub>
                  </m:oMath>
                </a14:m>
                <a:r>
                  <a:rPr lang="zh-CN" altLang="en-US" dirty="0"/>
                  <a:t> 进行加权求和：</a:t>
                </a:r>
              </a:p>
            </p:txBody>
          </p:sp>
        </mc:Choice>
        <mc:Fallback xmlns="">
          <p:sp>
            <p:nvSpPr>
              <p:cNvPr id="5" name="内容占位符 4">
                <a:extLst>
                  <a:ext uri="{FF2B5EF4-FFF2-40B4-BE49-F238E27FC236}">
                    <a16:creationId xmlns:a16="http://schemas.microsoft.com/office/drawing/2014/main" id="{1462E08D-A833-3769-C522-40723D86B6C8}"/>
                  </a:ext>
                </a:extLst>
              </p:cNvPr>
              <p:cNvSpPr>
                <a:spLocks noGrp="1" noRot="1" noChangeAspect="1" noMove="1" noResize="1" noEditPoints="1" noAdjustHandles="1" noChangeArrowheads="1" noChangeShapeType="1" noTextEdit="1"/>
              </p:cNvSpPr>
              <p:nvPr>
                <p:ph sz="half" idx="1"/>
              </p:nvPr>
            </p:nvSpPr>
            <p:spPr>
              <a:xfrm>
                <a:off x="623635" y="1246909"/>
                <a:ext cx="10963473" cy="5108171"/>
              </a:xfrm>
              <a:blipFill>
                <a:blip r:embed="rId2"/>
                <a:stretch>
                  <a:fillRect l="-347"/>
                </a:stretch>
              </a:blipFill>
            </p:spPr>
            <p:txBody>
              <a:bodyPr/>
              <a:lstStyle/>
              <a:p>
                <a:r>
                  <a:rPr lang="zh-CN" altLang="en-US">
                    <a:noFill/>
                  </a:rPr>
                  <a:t> </a:t>
                </a:r>
              </a:p>
            </p:txBody>
          </p:sp>
        </mc:Fallback>
      </mc:AlternateContent>
      <p:pic>
        <p:nvPicPr>
          <p:cNvPr id="6" name="Picture 2">
            <a:extLst>
              <a:ext uri="{FF2B5EF4-FFF2-40B4-BE49-F238E27FC236}">
                <a16:creationId xmlns:a16="http://schemas.microsoft.com/office/drawing/2014/main" id="{29B2BB68-0157-FC87-C4DD-01622DE257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85989" y="2012062"/>
            <a:ext cx="4948528" cy="4373523"/>
          </a:xfrm>
          <a:prstGeom prst="rect">
            <a:avLst/>
          </a:prstGeom>
          <a:noFill/>
          <a:extLst>
            <a:ext uri="{909E8E84-426E-40DD-AFC4-6F175D3DCCD1}">
              <a14:hiddenFill xmlns:a14="http://schemas.microsoft.com/office/drawing/2010/main">
                <a:solidFill>
                  <a:srgbClr val="FFFFFF"/>
                </a:solidFill>
              </a14:hiddenFill>
            </a:ext>
          </a:extLst>
        </p:spPr>
      </p:pic>
      <p:sp>
        <p:nvSpPr>
          <p:cNvPr id="20" name="矩形 19">
            <a:extLst>
              <a:ext uri="{FF2B5EF4-FFF2-40B4-BE49-F238E27FC236}">
                <a16:creationId xmlns:a16="http://schemas.microsoft.com/office/drawing/2014/main" id="{039F3145-5602-E3E9-FD7F-F33BEDB52F31}"/>
              </a:ext>
            </a:extLst>
          </p:cNvPr>
          <p:cNvSpPr/>
          <p:nvPr/>
        </p:nvSpPr>
        <p:spPr>
          <a:xfrm>
            <a:off x="6785989" y="4335694"/>
            <a:ext cx="3976813" cy="2067321"/>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A7C70A88-E032-90F3-9D13-729ABF97C608}"/>
                  </a:ext>
                </a:extLst>
              </p:cNvPr>
              <p:cNvSpPr txBox="1"/>
              <p:nvPr/>
            </p:nvSpPr>
            <p:spPr>
              <a:xfrm>
                <a:off x="623635" y="3297205"/>
                <a:ext cx="5635389" cy="103848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i="1" dirty="0" smtClean="0">
                          <a:latin typeface="Cambria Math" panose="02040503050406030204" pitchFamily="18" charset="0"/>
                        </a:rPr>
                        <m:t>𝐴𝑡𝑡𝑒𝑛𝑡𝑖𝑜𝑛</m:t>
                      </m:r>
                      <m:d>
                        <m:dPr>
                          <m:ctrlPr>
                            <a:rPr lang="en-US" altLang="zh-CN" sz="2400" b="0" i="1" dirty="0" smtClean="0">
                              <a:latin typeface="Cambria Math" panose="02040503050406030204" pitchFamily="18" charset="0"/>
                            </a:rPr>
                          </m:ctrlPr>
                        </m:dPr>
                        <m:e>
                          <m:r>
                            <a:rPr lang="en-US" altLang="zh-CN" sz="2400" b="0" i="1" dirty="0" smtClean="0">
                              <a:latin typeface="Cambria Math" panose="02040503050406030204" pitchFamily="18" charset="0"/>
                            </a:rPr>
                            <m:t>𝑄𝑢𝑒𝑟𝑦</m:t>
                          </m:r>
                          <m:r>
                            <a:rPr lang="en-US" altLang="zh-CN" sz="2400" b="0" i="1" dirty="0" smtClean="0">
                              <a:latin typeface="Cambria Math" panose="02040503050406030204" pitchFamily="18" charset="0"/>
                            </a:rPr>
                            <m:t>,</m:t>
                          </m:r>
                          <m:r>
                            <a:rPr lang="zh-CN" altLang="en-US" sz="2400" b="0" i="1" dirty="0" smtClean="0">
                              <a:latin typeface="Cambria Math" panose="02040503050406030204" pitchFamily="18" charset="0"/>
                            </a:rPr>
                            <m:t> </m:t>
                          </m:r>
                          <m:r>
                            <a:rPr lang="en-US" altLang="zh-CN" sz="2400" b="0" i="1" dirty="0" smtClean="0">
                              <a:latin typeface="Cambria Math" panose="02040503050406030204" pitchFamily="18" charset="0"/>
                            </a:rPr>
                            <m:t>𝑆𝑐𝑜𝑟𝑒</m:t>
                          </m:r>
                        </m:e>
                      </m:d>
                      <m:r>
                        <a:rPr lang="en-US" altLang="zh-CN" sz="2400" b="0" i="1" dirty="0" smtClean="0">
                          <a:latin typeface="Cambria Math" panose="02040503050406030204" pitchFamily="18" charset="0"/>
                        </a:rPr>
                        <m:t>=</m:t>
                      </m:r>
                      <m:nary>
                        <m:naryPr>
                          <m:chr m:val="∑"/>
                          <m:ctrlPr>
                            <a:rPr lang="en-US" altLang="zh-CN" sz="2400" b="0" i="1" dirty="0" smtClean="0">
                              <a:latin typeface="Cambria Math" panose="02040503050406030204" pitchFamily="18" charset="0"/>
                            </a:rPr>
                          </m:ctrlPr>
                        </m:naryPr>
                        <m:sub>
                          <m:r>
                            <m:rPr>
                              <m:brk m:alnAt="23"/>
                            </m:rPr>
                            <a:rPr lang="en-US" altLang="zh-CN" sz="2400" b="0" i="1" dirty="0" smtClean="0">
                              <a:latin typeface="Cambria Math" panose="02040503050406030204" pitchFamily="18" charset="0"/>
                            </a:rPr>
                            <m:t>𝑖</m:t>
                          </m:r>
                          <m:r>
                            <a:rPr lang="en-US" altLang="zh-CN" sz="2400" b="0" i="1" dirty="0" smtClean="0">
                              <a:latin typeface="Cambria Math" panose="02040503050406030204" pitchFamily="18" charset="0"/>
                            </a:rPr>
                            <m:t>=1</m:t>
                          </m:r>
                        </m:sub>
                        <m:sup>
                          <m:r>
                            <a:rPr lang="en-US" altLang="zh-CN" sz="2400" b="0" i="1" dirty="0" smtClean="0">
                              <a:latin typeface="Cambria Math" panose="02040503050406030204" pitchFamily="18" charset="0"/>
                            </a:rPr>
                            <m:t>𝐿</m:t>
                          </m:r>
                        </m:sup>
                        <m:e>
                          <m:sSub>
                            <m:sSubPr>
                              <m:ctrlPr>
                                <a:rPr lang="en-US" altLang="zh-CN" sz="2400" b="0" i="1" dirty="0" smtClean="0">
                                  <a:latin typeface="Cambria Math" panose="02040503050406030204" pitchFamily="18" charset="0"/>
                                </a:rPr>
                              </m:ctrlPr>
                            </m:sSubPr>
                            <m:e>
                              <m:r>
                                <a:rPr lang="en-US" altLang="zh-CN" sz="2400" b="0" i="1" dirty="0" smtClean="0">
                                  <a:latin typeface="Cambria Math" panose="02040503050406030204" pitchFamily="18" charset="0"/>
                                </a:rPr>
                                <m:t>𝑎</m:t>
                              </m:r>
                            </m:e>
                            <m:sub>
                              <m:r>
                                <a:rPr lang="en-US" altLang="zh-CN" sz="2400" b="0" i="1" dirty="0" smtClean="0">
                                  <a:latin typeface="Cambria Math" panose="02040503050406030204" pitchFamily="18" charset="0"/>
                                </a:rPr>
                                <m:t>𝑖</m:t>
                              </m:r>
                            </m:sub>
                          </m:sSub>
                          <m:r>
                            <a:rPr lang="en-US" altLang="zh-CN" sz="2400" b="0" i="1" dirty="0" smtClean="0">
                              <a:latin typeface="Cambria Math" panose="02040503050406030204" pitchFamily="18" charset="0"/>
                              <a:ea typeface="Cambria Math" panose="02040503050406030204" pitchFamily="18" charset="0"/>
                            </a:rPr>
                            <m:t>∙</m:t>
                          </m:r>
                          <m:sSub>
                            <m:sSubPr>
                              <m:ctrlPr>
                                <a:rPr lang="en-US" altLang="zh-CN" sz="2400" b="0" i="1" dirty="0" smtClean="0">
                                  <a:latin typeface="Cambria Math" panose="02040503050406030204" pitchFamily="18" charset="0"/>
                                  <a:ea typeface="Cambria Math" panose="02040503050406030204" pitchFamily="18" charset="0"/>
                                </a:rPr>
                              </m:ctrlPr>
                            </m:sSubPr>
                            <m:e>
                              <m:r>
                                <a:rPr lang="en-US" altLang="zh-CN" sz="2400" i="1" dirty="0">
                                  <a:latin typeface="Cambria Math" panose="02040503050406030204" pitchFamily="18" charset="0"/>
                                  <a:ea typeface="Cambria Math" panose="02040503050406030204" pitchFamily="18" charset="0"/>
                                </a:rPr>
                                <m:t>𝑉𝑎𝑙𝑢𝑒</m:t>
                              </m:r>
                            </m:e>
                            <m:sub>
                              <m:r>
                                <a:rPr lang="en-US" altLang="zh-CN" sz="2400" b="0" i="1" dirty="0" smtClean="0">
                                  <a:latin typeface="Cambria Math" panose="02040503050406030204" pitchFamily="18" charset="0"/>
                                  <a:ea typeface="Cambria Math" panose="02040503050406030204" pitchFamily="18" charset="0"/>
                                </a:rPr>
                                <m:t>𝑖</m:t>
                              </m:r>
                            </m:sub>
                          </m:sSub>
                        </m:e>
                      </m:nary>
                    </m:oMath>
                  </m:oMathPara>
                </a14:m>
                <a:endParaRPr lang="en-US" altLang="zh-CN" sz="2400" b="0" i="1" dirty="0">
                  <a:latin typeface="Cambria Math" panose="02040503050406030204" pitchFamily="18" charset="0"/>
                </a:endParaRPr>
              </a:p>
            </p:txBody>
          </p:sp>
        </mc:Choice>
        <mc:Fallback xmlns="">
          <p:sp>
            <p:nvSpPr>
              <p:cNvPr id="12" name="文本框 11">
                <a:extLst>
                  <a:ext uri="{FF2B5EF4-FFF2-40B4-BE49-F238E27FC236}">
                    <a16:creationId xmlns:a16="http://schemas.microsoft.com/office/drawing/2014/main" id="{A7C70A88-E032-90F3-9D13-729ABF97C608}"/>
                  </a:ext>
                </a:extLst>
              </p:cNvPr>
              <p:cNvSpPr txBox="1">
                <a:spLocks noRot="1" noChangeAspect="1" noMove="1" noResize="1" noEditPoints="1" noAdjustHandles="1" noChangeArrowheads="1" noChangeShapeType="1" noTextEdit="1"/>
              </p:cNvSpPr>
              <p:nvPr/>
            </p:nvSpPr>
            <p:spPr>
              <a:xfrm>
                <a:off x="623635" y="3297205"/>
                <a:ext cx="5635389" cy="1038489"/>
              </a:xfrm>
              <a:prstGeom prst="rect">
                <a:avLst/>
              </a:prstGeom>
              <a:blipFill>
                <a:blip r:embed="rId4"/>
                <a:stretch>
                  <a:fillRect l="-674" t="-114458" b="-17469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702519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11B95A44-CCF2-9448-AD90-014C7B1CC7EC}"/>
              </a:ext>
            </a:extLst>
          </p:cNvPr>
          <p:cNvSpPr txBox="1"/>
          <p:nvPr/>
        </p:nvSpPr>
        <p:spPr>
          <a:xfrm>
            <a:off x="4728456" y="1046095"/>
            <a:ext cx="2739853" cy="2646878"/>
          </a:xfrm>
          <a:prstGeom prst="rect">
            <a:avLst/>
          </a:prstGeom>
          <a:noFill/>
        </p:spPr>
        <p:txBody>
          <a:bodyPr wrap="none" rtlCol="0">
            <a:spAutoFit/>
          </a:bodyPr>
          <a:lstStyle/>
          <a:p>
            <a:pPr algn="ctr"/>
            <a:r>
              <a:rPr kumimoji="1" lang="en-US" altLang="zh-CN" sz="16600" b="1" dirty="0">
                <a:gradFill>
                  <a:gsLst>
                    <a:gs pos="4000">
                      <a:srgbClr val="126FFC"/>
                    </a:gs>
                    <a:gs pos="73000">
                      <a:srgbClr val="126FFC">
                        <a:alpha val="0"/>
                      </a:srgbClr>
                    </a:gs>
                  </a:gsLst>
                  <a:lin ang="5400000" scaled="1"/>
                </a:gradFill>
                <a:latin typeface="PingFang SC Semibold" panose="020B0400000000000000" pitchFamily="34" charset="-122"/>
                <a:ea typeface="PingFang SC Semibold" panose="020B0400000000000000" pitchFamily="34" charset="-122"/>
              </a:rPr>
              <a:t>03</a:t>
            </a:r>
            <a:endParaRPr kumimoji="1" lang="zh-CN" altLang="en-US" sz="16600" b="1" dirty="0">
              <a:gradFill>
                <a:gsLst>
                  <a:gs pos="4000">
                    <a:srgbClr val="126FFC"/>
                  </a:gs>
                  <a:gs pos="73000">
                    <a:srgbClr val="126FFC">
                      <a:alpha val="0"/>
                    </a:srgbClr>
                  </a:gs>
                </a:gsLst>
                <a:lin ang="5400000" scaled="1"/>
              </a:gradFill>
              <a:latin typeface="PingFang SC Semibold" panose="020B0400000000000000" pitchFamily="34" charset="-122"/>
              <a:ea typeface="PingFang SC Semibold" panose="020B0400000000000000" pitchFamily="34" charset="-122"/>
            </a:endParaRPr>
          </a:p>
        </p:txBody>
      </p:sp>
      <p:sp>
        <p:nvSpPr>
          <p:cNvPr id="3" name="内容占位符 2">
            <a:extLst>
              <a:ext uri="{FF2B5EF4-FFF2-40B4-BE49-F238E27FC236}">
                <a16:creationId xmlns:a16="http://schemas.microsoft.com/office/drawing/2014/main" id="{499700D0-0E5A-4E5C-0761-B33E2775D9FE}"/>
              </a:ext>
            </a:extLst>
          </p:cNvPr>
          <p:cNvSpPr>
            <a:spLocks noGrp="1"/>
          </p:cNvSpPr>
          <p:nvPr>
            <p:ph sz="half" idx="1"/>
          </p:nvPr>
        </p:nvSpPr>
        <p:spPr/>
        <p:txBody>
          <a:bodyPr>
            <a:normAutofit/>
          </a:bodyPr>
          <a:lstStyle/>
          <a:p>
            <a:r>
              <a:rPr lang="en-US" altLang="zh-CN" dirty="0"/>
              <a:t>Self</a:t>
            </a:r>
            <a:r>
              <a:rPr lang="zh-CN" altLang="en-US" dirty="0"/>
              <a:t> </a:t>
            </a:r>
            <a:r>
              <a:rPr lang="en-US" altLang="zh-CN" dirty="0"/>
              <a:t>Attention</a:t>
            </a:r>
          </a:p>
          <a:p>
            <a:r>
              <a:rPr lang="zh-CN" altLang="en-US" dirty="0"/>
              <a:t>核心原理</a:t>
            </a:r>
            <a:endParaRPr lang="en-US" altLang="zh-CN" dirty="0"/>
          </a:p>
        </p:txBody>
      </p:sp>
    </p:spTree>
    <p:extLst>
      <p:ext uri="{BB962C8B-B14F-4D97-AF65-F5344CB8AC3E}">
        <p14:creationId xmlns:p14="http://schemas.microsoft.com/office/powerpoint/2010/main" val="34223659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E4637EFE-4641-CB53-D806-B2C82A5A016A}"/>
              </a:ext>
            </a:extLst>
          </p:cNvPr>
          <p:cNvSpPr>
            <a:spLocks noGrp="1"/>
          </p:cNvSpPr>
          <p:nvPr>
            <p:ph type="title"/>
          </p:nvPr>
        </p:nvSpPr>
        <p:spPr>
          <a:xfrm>
            <a:off x="623635" y="522789"/>
            <a:ext cx="10963473" cy="589190"/>
          </a:xfrm>
        </p:spPr>
        <p:txBody>
          <a:bodyPr/>
          <a:lstStyle/>
          <a:p>
            <a:r>
              <a:rPr lang="en" altLang="zh-CN" dirty="0"/>
              <a:t>Self-Attention</a:t>
            </a:r>
            <a:r>
              <a:rPr lang="zh-CN" altLang="en" dirty="0"/>
              <a:t>（</a:t>
            </a:r>
            <a:r>
              <a:rPr lang="zh-CN" altLang="en-US" dirty="0"/>
              <a:t>自注意力机制）</a:t>
            </a:r>
          </a:p>
        </p:txBody>
      </p:sp>
      <p:sp>
        <p:nvSpPr>
          <p:cNvPr id="7" name="内容占位符 6">
            <a:extLst>
              <a:ext uri="{FF2B5EF4-FFF2-40B4-BE49-F238E27FC236}">
                <a16:creationId xmlns:a16="http://schemas.microsoft.com/office/drawing/2014/main" id="{556F88D1-6142-D1A0-A0F3-63502DD245ED}"/>
              </a:ext>
            </a:extLst>
          </p:cNvPr>
          <p:cNvSpPr>
            <a:spLocks noGrp="1"/>
          </p:cNvSpPr>
          <p:nvPr>
            <p:ph sz="half" idx="1"/>
          </p:nvPr>
        </p:nvSpPr>
        <p:spPr>
          <a:xfrm>
            <a:off x="623889" y="1246188"/>
            <a:ext cx="6978988" cy="5108575"/>
          </a:xfrm>
        </p:spPr>
        <p:txBody>
          <a:bodyPr anchor="ctr"/>
          <a:lstStyle/>
          <a:p>
            <a:r>
              <a:rPr lang="zh-CN" altLang="en-US" dirty="0"/>
              <a:t>使输入序列中的每个元素能够关注并加权整个序列中的其他元素，生成新的输出表示，不依赖外部信息或历史状态。</a:t>
            </a:r>
          </a:p>
          <a:p>
            <a:pPr marL="582006" lvl="1" indent="-342900">
              <a:buFont typeface="+mj-lt"/>
              <a:buAutoNum type="arabicPeriod"/>
            </a:pPr>
            <a:r>
              <a:rPr lang="en" altLang="zh-CN" dirty="0"/>
              <a:t>Self-Attention</a:t>
            </a:r>
            <a:r>
              <a:rPr lang="zh-CN" altLang="en-US" dirty="0"/>
              <a:t>允许输入序列中的每个元素都与序列中的其他所有元素进行交互。</a:t>
            </a:r>
          </a:p>
          <a:p>
            <a:pPr marL="582006" lvl="1" indent="-342900">
              <a:buFont typeface="+mj-lt"/>
              <a:buAutoNum type="arabicPeriod"/>
            </a:pPr>
            <a:r>
              <a:rPr lang="zh-CN" altLang="en-US" dirty="0"/>
              <a:t>通过计算每个元素对其他所有元素的注意力权重，然后将权重应用于对应元素的表示。</a:t>
            </a:r>
          </a:p>
          <a:p>
            <a:pPr marL="582006" lvl="1" indent="-342900">
              <a:buFont typeface="+mj-lt"/>
              <a:buAutoNum type="arabicPeriod"/>
            </a:pPr>
            <a:r>
              <a:rPr lang="en" altLang="zh-CN" dirty="0"/>
              <a:t>Self-Attention</a:t>
            </a:r>
            <a:r>
              <a:rPr lang="zh-CN" altLang="en-US" dirty="0"/>
              <a:t>不依赖于外部信息或先前的隐藏状态，完全基于输入序列本身。</a:t>
            </a:r>
          </a:p>
        </p:txBody>
      </p:sp>
      <p:pic>
        <p:nvPicPr>
          <p:cNvPr id="1026" name="Picture 2" descr="A step-by-step breakdown of self attention | by fishingalone | Medium">
            <a:extLst>
              <a:ext uri="{FF2B5EF4-FFF2-40B4-BE49-F238E27FC236}">
                <a16:creationId xmlns:a16="http://schemas.microsoft.com/office/drawing/2014/main" id="{7F52EAC4-5611-4BBF-AF7E-771970C66D1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4982" r="64875" b="16254"/>
          <a:stretch/>
        </p:blipFill>
        <p:spPr bwMode="auto">
          <a:xfrm>
            <a:off x="7381519" y="1442556"/>
            <a:ext cx="3652927" cy="4715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64404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2C2520-18F8-4969-7EDE-5F2F26DAAE99}"/>
              </a:ext>
            </a:extLst>
          </p:cNvPr>
          <p:cNvSpPr>
            <a:spLocks noGrp="1"/>
          </p:cNvSpPr>
          <p:nvPr>
            <p:ph type="title"/>
          </p:nvPr>
        </p:nvSpPr>
        <p:spPr/>
        <p:txBody>
          <a:bodyPr/>
          <a:lstStyle/>
          <a:p>
            <a:r>
              <a:rPr lang="en-US" altLang="zh-CN" dirty="0"/>
              <a:t>Attention</a:t>
            </a:r>
            <a:r>
              <a:rPr lang="zh-CN" altLang="en-US" dirty="0"/>
              <a:t> </a:t>
            </a:r>
            <a:r>
              <a:rPr lang="en-US" altLang="zh-CN" dirty="0"/>
              <a:t>==</a:t>
            </a:r>
            <a:r>
              <a:rPr lang="zh-CN" altLang="en-US" dirty="0"/>
              <a:t> </a:t>
            </a:r>
            <a:r>
              <a:rPr lang="en" altLang="zh-CN" dirty="0"/>
              <a:t>Self-Attention</a:t>
            </a:r>
            <a:r>
              <a:rPr lang="en-US" altLang="zh-CN" dirty="0"/>
              <a:t>?</a:t>
            </a:r>
            <a:endParaRPr kumimoji="1" lang="zh-CN" altLang="en-US" dirty="0"/>
          </a:p>
        </p:txBody>
      </p:sp>
      <p:sp>
        <p:nvSpPr>
          <p:cNvPr id="5" name="内容占位符 4">
            <a:extLst>
              <a:ext uri="{FF2B5EF4-FFF2-40B4-BE49-F238E27FC236}">
                <a16:creationId xmlns:a16="http://schemas.microsoft.com/office/drawing/2014/main" id="{8161FF1E-A2CA-2C7C-0316-5DAE9E2E9E8B}"/>
              </a:ext>
            </a:extLst>
          </p:cNvPr>
          <p:cNvSpPr>
            <a:spLocks noGrp="1"/>
          </p:cNvSpPr>
          <p:nvPr>
            <p:ph sz="half" idx="1"/>
          </p:nvPr>
        </p:nvSpPr>
        <p:spPr/>
        <p:txBody>
          <a:bodyPr/>
          <a:lstStyle/>
          <a:p>
            <a:r>
              <a:rPr lang="en" altLang="zh-CN" b="1" i="0" dirty="0">
                <a:effectLst/>
                <a:latin typeface="PingFang SC" panose="020B0400000000000000" pitchFamily="34" charset="-122"/>
                <a:ea typeface="PingFang SC" panose="020B0400000000000000" pitchFamily="34" charset="-122"/>
              </a:rPr>
              <a:t>Attention</a:t>
            </a:r>
            <a:r>
              <a:rPr lang="zh-CN" altLang="en-US" b="1" i="0" dirty="0">
                <a:effectLst/>
                <a:latin typeface="PingFang SC" panose="020B0400000000000000" pitchFamily="34" charset="-122"/>
                <a:ea typeface="PingFang SC" panose="020B0400000000000000" pitchFamily="34" charset="-122"/>
              </a:rPr>
              <a:t> 计算公式：</a:t>
            </a:r>
            <a:endParaRPr lang="en-US" altLang="zh-CN" b="1" i="0" dirty="0">
              <a:effectLst/>
              <a:latin typeface="PingFang SC" panose="020B0400000000000000" pitchFamily="34" charset="-122"/>
              <a:ea typeface="PingFang SC" panose="020B0400000000000000" pitchFamily="34" charset="-122"/>
            </a:endParaRPr>
          </a:p>
          <a:p>
            <a:endParaRPr lang="en-US" altLang="zh-CN" b="1" dirty="0">
              <a:latin typeface="PingFang SC" panose="020B0400000000000000" pitchFamily="34" charset="-122"/>
              <a:ea typeface="PingFang SC" panose="020B0400000000000000" pitchFamily="34" charset="-122"/>
            </a:endParaRPr>
          </a:p>
          <a:p>
            <a:endParaRPr lang="en-US" altLang="zh-CN" b="1" dirty="0">
              <a:latin typeface="PingFang SC" panose="020B0400000000000000" pitchFamily="34" charset="-122"/>
              <a:ea typeface="PingFang SC" panose="020B0400000000000000" pitchFamily="34" charset="-122"/>
            </a:endParaRPr>
          </a:p>
          <a:p>
            <a:endParaRPr lang="en-US" altLang="zh-CN" b="1" dirty="0">
              <a:latin typeface="PingFang SC" panose="020B0400000000000000" pitchFamily="34" charset="-122"/>
              <a:ea typeface="PingFang SC" panose="020B0400000000000000" pitchFamily="34" charset="-122"/>
            </a:endParaRPr>
          </a:p>
          <a:p>
            <a:endParaRPr lang="en-US" altLang="zh-CN" b="1" dirty="0">
              <a:latin typeface="PingFang SC" panose="020B0400000000000000" pitchFamily="34" charset="-122"/>
              <a:ea typeface="PingFang SC" panose="020B0400000000000000" pitchFamily="34" charset="-122"/>
            </a:endParaRPr>
          </a:p>
          <a:p>
            <a:r>
              <a:rPr lang="en" altLang="zh-CN" b="1" dirty="0"/>
              <a:t>Self-Attention</a:t>
            </a:r>
            <a:r>
              <a:rPr lang="zh-CN" altLang="en-US" b="1" dirty="0"/>
              <a:t> </a:t>
            </a:r>
            <a:r>
              <a:rPr lang="zh-CN" altLang="en-US" b="1" i="0" dirty="0">
                <a:effectLst/>
                <a:latin typeface="PingFang SC" panose="020B0400000000000000" pitchFamily="34" charset="-122"/>
                <a:ea typeface="PingFang SC" panose="020B0400000000000000" pitchFamily="34" charset="-122"/>
              </a:rPr>
              <a:t>计算公式</a:t>
            </a:r>
            <a:r>
              <a:rPr lang="zh-CN" altLang="en-US" b="1" dirty="0"/>
              <a:t>：</a:t>
            </a:r>
            <a:endParaRPr lang="en-US" altLang="zh-CN" b="1" dirty="0"/>
          </a:p>
          <a:p>
            <a:endParaRPr lang="en-US" altLang="zh-CN" b="1" dirty="0"/>
          </a:p>
          <a:p>
            <a:endParaRPr lang="en-US" altLang="zh-CN" b="1" dirty="0">
              <a:latin typeface="PingFang SC" panose="020B0400000000000000" pitchFamily="34" charset="-122"/>
              <a:ea typeface="PingFang SC" panose="020B0400000000000000" pitchFamily="34" charset="-122"/>
            </a:endParaRPr>
          </a:p>
          <a:p>
            <a:r>
              <a:rPr lang="en" altLang="zh-CN" dirty="0">
                <a:ea typeface="+mj-ea"/>
              </a:rPr>
              <a:t>target = source</a:t>
            </a:r>
            <a:r>
              <a:rPr lang="zh-CN" altLang="en-US" dirty="0">
                <a:ea typeface="+mj-ea"/>
              </a:rPr>
              <a:t> 下 </a:t>
            </a:r>
            <a:r>
              <a:rPr lang="en" altLang="zh-CN" dirty="0">
                <a:ea typeface="+mj-ea"/>
              </a:rPr>
              <a:t>attention</a:t>
            </a:r>
            <a:r>
              <a:rPr lang="zh-CN" altLang="en-US" dirty="0">
                <a:ea typeface="+mj-ea"/>
              </a:rPr>
              <a:t> 机制，被看作</a:t>
            </a:r>
            <a:r>
              <a:rPr lang="en" altLang="zh-CN" dirty="0">
                <a:ea typeface="+mj-ea"/>
              </a:rPr>
              <a:t>source</a:t>
            </a:r>
            <a:r>
              <a:rPr lang="zh-CN" altLang="en-US" dirty="0">
                <a:ea typeface="+mj-ea"/>
              </a:rPr>
              <a:t>自身或者</a:t>
            </a:r>
            <a:r>
              <a:rPr lang="en" altLang="zh-CN" dirty="0">
                <a:ea typeface="+mj-ea"/>
              </a:rPr>
              <a:t>target</a:t>
            </a:r>
            <a:r>
              <a:rPr lang="zh-CN" altLang="en-US" dirty="0">
                <a:ea typeface="+mj-ea"/>
              </a:rPr>
              <a:t>自身发生的</a:t>
            </a:r>
            <a:r>
              <a:rPr lang="en" altLang="zh-CN" dirty="0">
                <a:ea typeface="+mj-ea"/>
              </a:rPr>
              <a:t>attention</a:t>
            </a:r>
            <a:r>
              <a:rPr lang="zh-CN" altLang="en-US" dirty="0">
                <a:ea typeface="+mj-ea"/>
              </a:rPr>
              <a:t>机制。</a:t>
            </a:r>
            <a:endParaRPr lang="en-US" altLang="zh-CN" b="1" dirty="0">
              <a:ea typeface="+mj-ea"/>
            </a:endParaRPr>
          </a:p>
          <a:p>
            <a:endParaRPr lang="zh-CN" altLang="en-US" dirty="0"/>
          </a:p>
        </p:txBody>
      </p:sp>
      <p:pic>
        <p:nvPicPr>
          <p:cNvPr id="8" name="图片 7">
            <a:extLst>
              <a:ext uri="{FF2B5EF4-FFF2-40B4-BE49-F238E27FC236}">
                <a16:creationId xmlns:a16="http://schemas.microsoft.com/office/drawing/2014/main" id="{022F72C5-8AD5-39E3-2452-A5F10EFC09BA}"/>
              </a:ext>
            </a:extLst>
          </p:cNvPr>
          <p:cNvPicPr>
            <a:picLocks noChangeAspect="1"/>
          </p:cNvPicPr>
          <p:nvPr/>
        </p:nvPicPr>
        <p:blipFill>
          <a:blip r:embed="rId2"/>
          <a:stretch>
            <a:fillRect/>
          </a:stretch>
        </p:blipFill>
        <p:spPr>
          <a:xfrm>
            <a:off x="2457828" y="1962034"/>
            <a:ext cx="7281106" cy="698986"/>
          </a:xfrm>
          <a:prstGeom prst="rect">
            <a:avLst/>
          </a:prstGeom>
        </p:spPr>
      </p:pic>
      <p:pic>
        <p:nvPicPr>
          <p:cNvPr id="9" name="图片 8">
            <a:extLst>
              <a:ext uri="{FF2B5EF4-FFF2-40B4-BE49-F238E27FC236}">
                <a16:creationId xmlns:a16="http://schemas.microsoft.com/office/drawing/2014/main" id="{256705AE-DA5C-A430-044B-83A2E77A0CC8}"/>
              </a:ext>
            </a:extLst>
          </p:cNvPr>
          <p:cNvPicPr>
            <a:picLocks noChangeAspect="1"/>
          </p:cNvPicPr>
          <p:nvPr/>
        </p:nvPicPr>
        <p:blipFill>
          <a:blip r:embed="rId3"/>
          <a:stretch>
            <a:fillRect/>
          </a:stretch>
        </p:blipFill>
        <p:spPr>
          <a:xfrm>
            <a:off x="1979290" y="4733844"/>
            <a:ext cx="8238180" cy="629434"/>
          </a:xfrm>
          <a:prstGeom prst="rect">
            <a:avLst/>
          </a:prstGeom>
        </p:spPr>
      </p:pic>
    </p:spTree>
    <p:extLst>
      <p:ext uri="{BB962C8B-B14F-4D97-AF65-F5344CB8AC3E}">
        <p14:creationId xmlns:p14="http://schemas.microsoft.com/office/powerpoint/2010/main" val="27708082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a:extLst>
              <a:ext uri="{FF2B5EF4-FFF2-40B4-BE49-F238E27FC236}">
                <a16:creationId xmlns:a16="http://schemas.microsoft.com/office/drawing/2014/main" id="{821D05CB-7420-BFE2-204D-D09605AB4AFF}"/>
              </a:ext>
            </a:extLst>
          </p:cNvPr>
          <p:cNvSpPr>
            <a:spLocks noGrp="1"/>
          </p:cNvSpPr>
          <p:nvPr>
            <p:ph type="title"/>
          </p:nvPr>
        </p:nvSpPr>
        <p:spPr>
          <a:xfrm>
            <a:off x="623635" y="522789"/>
            <a:ext cx="10963473" cy="589190"/>
          </a:xfrm>
        </p:spPr>
        <p:txBody>
          <a:bodyPr/>
          <a:lstStyle/>
          <a:p>
            <a:r>
              <a:rPr lang="en" altLang="zh-CN" dirty="0"/>
              <a:t>self attention</a:t>
            </a:r>
            <a:r>
              <a:rPr lang="zh-CN" altLang="en-US" dirty="0"/>
              <a:t>学到了哪些特征呢？</a:t>
            </a:r>
          </a:p>
        </p:txBody>
      </p:sp>
      <p:sp>
        <p:nvSpPr>
          <p:cNvPr id="5" name="内容占位符 4">
            <a:extLst>
              <a:ext uri="{FF2B5EF4-FFF2-40B4-BE49-F238E27FC236}">
                <a16:creationId xmlns:a16="http://schemas.microsoft.com/office/drawing/2014/main" id="{4C1CBAA4-AF2F-5A9B-A746-B0CC5AF817D9}"/>
              </a:ext>
            </a:extLst>
          </p:cNvPr>
          <p:cNvSpPr>
            <a:spLocks noGrp="1"/>
          </p:cNvSpPr>
          <p:nvPr>
            <p:ph sz="half" idx="1"/>
          </p:nvPr>
        </p:nvSpPr>
        <p:spPr>
          <a:xfrm>
            <a:off x="623635" y="1246909"/>
            <a:ext cx="10963473" cy="5108171"/>
          </a:xfrm>
        </p:spPr>
        <p:txBody>
          <a:bodyPr/>
          <a:lstStyle/>
          <a:p>
            <a:r>
              <a:rPr lang="en" altLang="zh-CN" dirty="0"/>
              <a:t>self attention</a:t>
            </a:r>
            <a:r>
              <a:rPr lang="zh-CN" altLang="en-US" dirty="0"/>
              <a:t> 一定程度上可以捕获一个句子中单词之间的一些句法特征或者语义特征。</a:t>
            </a:r>
          </a:p>
        </p:txBody>
      </p:sp>
      <p:pic>
        <p:nvPicPr>
          <p:cNvPr id="1026" name="Picture 2">
            <a:extLst>
              <a:ext uri="{FF2B5EF4-FFF2-40B4-BE49-F238E27FC236}">
                <a16:creationId xmlns:a16="http://schemas.microsoft.com/office/drawing/2014/main" id="{D32148CA-EA0A-22CF-0EC1-D067C1F9EC7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264" b="3013"/>
          <a:stretch/>
        </p:blipFill>
        <p:spPr bwMode="auto">
          <a:xfrm>
            <a:off x="1025849" y="1910942"/>
            <a:ext cx="9158744" cy="45787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02798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6DA3A90D-E0A7-ADCB-CDC9-DF2EA2C5F3F3}"/>
              </a:ext>
            </a:extLst>
          </p:cNvPr>
          <p:cNvSpPr>
            <a:spLocks noGrp="1"/>
          </p:cNvSpPr>
          <p:nvPr>
            <p:ph type="title"/>
          </p:nvPr>
        </p:nvSpPr>
        <p:spPr>
          <a:xfrm>
            <a:off x="623635" y="522789"/>
            <a:ext cx="10963473" cy="589190"/>
          </a:xfrm>
        </p:spPr>
        <p:txBody>
          <a:bodyPr/>
          <a:lstStyle/>
          <a:p>
            <a:r>
              <a:rPr lang="en" altLang="zh-CN" dirty="0"/>
              <a:t>Step</a:t>
            </a:r>
            <a:r>
              <a:rPr lang="en-US" altLang="zh-CN" dirty="0"/>
              <a:t>1</a:t>
            </a:r>
            <a:r>
              <a:rPr lang="zh-CN" altLang="en-US" dirty="0"/>
              <a:t>：</a:t>
            </a:r>
            <a:r>
              <a:rPr lang="en" altLang="zh-CN" dirty="0"/>
              <a:t>Defining the Weight Matrices</a:t>
            </a:r>
            <a:endParaRPr lang="zh-CN" altLang="en-US" dirty="0"/>
          </a:p>
        </p:txBody>
      </p:sp>
      <mc:AlternateContent xmlns:mc="http://schemas.openxmlformats.org/markup-compatibility/2006" xmlns:a14="http://schemas.microsoft.com/office/drawing/2010/main">
        <mc:Choice Requires="a14">
          <p:sp>
            <p:nvSpPr>
              <p:cNvPr id="5" name="内容占位符 4">
                <a:extLst>
                  <a:ext uri="{FF2B5EF4-FFF2-40B4-BE49-F238E27FC236}">
                    <a16:creationId xmlns:a16="http://schemas.microsoft.com/office/drawing/2014/main" id="{B08DC06B-ECCA-572F-4EEC-08935356FF61}"/>
                  </a:ext>
                </a:extLst>
              </p:cNvPr>
              <p:cNvSpPr>
                <a:spLocks noGrp="1"/>
              </p:cNvSpPr>
              <p:nvPr>
                <p:ph sz="half" idx="1"/>
              </p:nvPr>
            </p:nvSpPr>
            <p:spPr>
              <a:xfrm>
                <a:off x="623635" y="1246909"/>
                <a:ext cx="10963473" cy="5108171"/>
              </a:xfrm>
            </p:spPr>
            <p:txBody>
              <a:bodyPr/>
              <a:lstStyle/>
              <a:p>
                <a:r>
                  <a:rPr lang="en" altLang="zh-CN" dirty="0"/>
                  <a:t>The respective query, key and value sequences are obtained via matrix multiplication between the weight matrices </a:t>
                </a:r>
                <a14:m>
                  <m:oMath xmlns:m="http://schemas.openxmlformats.org/officeDocument/2006/math">
                    <m:r>
                      <a:rPr lang="en" altLang="zh-CN" i="1" dirty="0" smtClean="0">
                        <a:latin typeface="Cambria Math" panose="02040503050406030204" pitchFamily="18" charset="0"/>
                      </a:rPr>
                      <m:t>𝑊</m:t>
                    </m:r>
                  </m:oMath>
                </a14:m>
                <a:r>
                  <a:rPr lang="en" altLang="zh-CN" dirty="0"/>
                  <a:t> and the embedded inputs </a:t>
                </a:r>
                <a14:m>
                  <m:oMath xmlns:m="http://schemas.openxmlformats.org/officeDocument/2006/math">
                    <m:r>
                      <a:rPr lang="en" altLang="zh-CN" i="1" dirty="0" smtClean="0">
                        <a:latin typeface="Cambria Math" panose="02040503050406030204" pitchFamily="18" charset="0"/>
                      </a:rPr>
                      <m:t>𝑥</m:t>
                    </m:r>
                  </m:oMath>
                </a14:m>
                <a:r>
                  <a:rPr lang="en" altLang="zh-CN" dirty="0"/>
                  <a:t>:</a:t>
                </a:r>
              </a:p>
              <a:p>
                <a:r>
                  <a:rPr lang="en" altLang="zh-CN" dirty="0"/>
                  <a:t>Query sequence: </a:t>
                </a:r>
              </a:p>
              <a:p>
                <a:pPr lvl="1"/>
                <a14:m>
                  <m:oMath xmlns:m="http://schemas.openxmlformats.org/officeDocument/2006/math">
                    <m:r>
                      <a:rPr lang="en" altLang="zh-CN" b="1" i="1" dirty="0" smtClean="0">
                        <a:latin typeface="Cambria Math" panose="02040503050406030204" pitchFamily="18" charset="0"/>
                      </a:rPr>
                      <m:t>𝒒</m:t>
                    </m:r>
                    <m:r>
                      <a:rPr lang="en" altLang="zh-CN" i="1" dirty="0">
                        <a:latin typeface="Cambria Math" panose="02040503050406030204" pitchFamily="18" charset="0"/>
                      </a:rPr>
                      <m:t>(</m:t>
                    </m:r>
                    <m:r>
                      <a:rPr lang="en" altLang="zh-CN" i="1" dirty="0" err="1">
                        <a:latin typeface="Cambria Math" panose="02040503050406030204" pitchFamily="18" charset="0"/>
                      </a:rPr>
                      <m:t>𝑖</m:t>
                    </m:r>
                    <m:r>
                      <a:rPr lang="en" altLang="zh-CN" i="1" dirty="0">
                        <a:latin typeface="Cambria Math" panose="02040503050406030204" pitchFamily="18" charset="0"/>
                      </a:rPr>
                      <m:t>)=</m:t>
                    </m:r>
                    <m:sSub>
                      <m:sSubPr>
                        <m:ctrlPr>
                          <a:rPr lang="en" altLang="zh-CN" i="1" dirty="0" smtClean="0">
                            <a:latin typeface="Cambria Math" panose="02040503050406030204" pitchFamily="18" charset="0"/>
                          </a:rPr>
                        </m:ctrlPr>
                      </m:sSubPr>
                      <m:e>
                        <m:r>
                          <a:rPr lang="en-US" altLang="zh-CN" b="1" i="1" dirty="0" smtClean="0">
                            <a:latin typeface="Cambria Math" panose="02040503050406030204" pitchFamily="18" charset="0"/>
                          </a:rPr>
                          <m:t>𝑾</m:t>
                        </m:r>
                      </m:e>
                      <m:sub>
                        <m:r>
                          <a:rPr lang="en-US" altLang="zh-CN" b="0" i="1" dirty="0" smtClean="0">
                            <a:latin typeface="Cambria Math" panose="02040503050406030204" pitchFamily="18" charset="0"/>
                          </a:rPr>
                          <m:t>𝑞</m:t>
                        </m:r>
                      </m:sub>
                    </m:sSub>
                    <m:r>
                      <a:rPr lang="en" altLang="zh-CN" b="1" i="1" dirty="0" err="1">
                        <a:latin typeface="Cambria Math" panose="02040503050406030204" pitchFamily="18" charset="0"/>
                      </a:rPr>
                      <m:t>𝒙</m:t>
                    </m:r>
                    <m:r>
                      <a:rPr lang="en" altLang="zh-CN" i="1" dirty="0">
                        <a:latin typeface="Cambria Math" panose="02040503050406030204" pitchFamily="18" charset="0"/>
                      </a:rPr>
                      <m:t>(</m:t>
                    </m:r>
                    <m:r>
                      <a:rPr lang="en" altLang="zh-CN" i="1" dirty="0" err="1">
                        <a:latin typeface="Cambria Math" panose="02040503050406030204" pitchFamily="18" charset="0"/>
                      </a:rPr>
                      <m:t>𝑖</m:t>
                    </m:r>
                    <m:r>
                      <a:rPr lang="en" altLang="zh-CN" i="1" dirty="0">
                        <a:latin typeface="Cambria Math" panose="02040503050406030204" pitchFamily="18" charset="0"/>
                      </a:rPr>
                      <m:t>) </m:t>
                    </m:r>
                    <m:r>
                      <a:rPr lang="en" altLang="zh-CN" i="1" dirty="0">
                        <a:latin typeface="Cambria Math" panose="02040503050406030204" pitchFamily="18" charset="0"/>
                      </a:rPr>
                      <m:t>𝑓𝑜𝑟</m:t>
                    </m:r>
                    <m:r>
                      <a:rPr lang="en" altLang="zh-CN" i="1" dirty="0">
                        <a:latin typeface="Cambria Math" panose="02040503050406030204" pitchFamily="18" charset="0"/>
                      </a:rPr>
                      <m:t> </m:t>
                    </m:r>
                    <m:r>
                      <a:rPr lang="en" altLang="zh-CN" i="1" dirty="0" err="1">
                        <a:latin typeface="Cambria Math" panose="02040503050406030204" pitchFamily="18" charset="0"/>
                      </a:rPr>
                      <m:t>𝑖</m:t>
                    </m:r>
                    <m:r>
                      <a:rPr lang="en" altLang="zh-CN" i="1" dirty="0">
                        <a:latin typeface="Cambria Math" panose="02040503050406030204" pitchFamily="18" charset="0"/>
                      </a:rPr>
                      <m:t>∈[1,</m:t>
                    </m:r>
                    <m:r>
                      <a:rPr lang="en" altLang="zh-CN" i="1" dirty="0">
                        <a:latin typeface="Cambria Math" panose="02040503050406030204" pitchFamily="18" charset="0"/>
                      </a:rPr>
                      <m:t>𝑇</m:t>
                    </m:r>
                    <m:r>
                      <a:rPr lang="en" altLang="zh-CN" i="1" dirty="0">
                        <a:latin typeface="Cambria Math" panose="02040503050406030204" pitchFamily="18" charset="0"/>
                      </a:rPr>
                      <m:t>]</m:t>
                    </m:r>
                  </m:oMath>
                </a14:m>
                <a:endParaRPr lang="en" altLang="zh-CN" dirty="0"/>
              </a:p>
              <a:p>
                <a:r>
                  <a:rPr lang="en" altLang="zh-CN" dirty="0"/>
                  <a:t>Key sequence: </a:t>
                </a:r>
              </a:p>
              <a:p>
                <a:pPr lvl="1"/>
                <a14:m>
                  <m:oMath xmlns:m="http://schemas.openxmlformats.org/officeDocument/2006/math">
                    <m:r>
                      <a:rPr lang="en" altLang="zh-CN" b="1" i="1" dirty="0" smtClean="0">
                        <a:latin typeface="Cambria Math" panose="02040503050406030204" pitchFamily="18" charset="0"/>
                      </a:rPr>
                      <m:t>𝒌</m:t>
                    </m:r>
                    <m:r>
                      <a:rPr lang="en" altLang="zh-CN" i="1" dirty="0">
                        <a:latin typeface="Cambria Math" panose="02040503050406030204" pitchFamily="18" charset="0"/>
                      </a:rPr>
                      <m:t>(</m:t>
                    </m:r>
                    <m:r>
                      <a:rPr lang="en" altLang="zh-CN" i="1" dirty="0" err="1">
                        <a:latin typeface="Cambria Math" panose="02040503050406030204" pitchFamily="18" charset="0"/>
                      </a:rPr>
                      <m:t>𝑖</m:t>
                    </m:r>
                    <m:r>
                      <a:rPr lang="en" altLang="zh-CN" i="1" dirty="0">
                        <a:latin typeface="Cambria Math" panose="02040503050406030204" pitchFamily="18" charset="0"/>
                      </a:rPr>
                      <m:t>)=</m:t>
                    </m:r>
                    <m:sSub>
                      <m:sSubPr>
                        <m:ctrlPr>
                          <a:rPr lang="en" altLang="zh-CN" i="1" dirty="0">
                            <a:latin typeface="Cambria Math" panose="02040503050406030204" pitchFamily="18" charset="0"/>
                          </a:rPr>
                        </m:ctrlPr>
                      </m:sSubPr>
                      <m:e>
                        <m:r>
                          <a:rPr lang="en-US" altLang="zh-CN" b="1" i="1" dirty="0">
                            <a:latin typeface="Cambria Math" panose="02040503050406030204" pitchFamily="18" charset="0"/>
                          </a:rPr>
                          <m:t>𝑾</m:t>
                        </m:r>
                      </m:e>
                      <m:sub>
                        <m:r>
                          <a:rPr lang="en-US" altLang="zh-CN" b="0" i="1" dirty="0" smtClean="0">
                            <a:latin typeface="Cambria Math" panose="02040503050406030204" pitchFamily="18" charset="0"/>
                          </a:rPr>
                          <m:t>𝑘</m:t>
                        </m:r>
                      </m:sub>
                    </m:sSub>
                    <m:r>
                      <a:rPr lang="en" altLang="zh-CN" b="1" i="1" dirty="0" err="1">
                        <a:latin typeface="Cambria Math" panose="02040503050406030204" pitchFamily="18" charset="0"/>
                      </a:rPr>
                      <m:t>𝒙</m:t>
                    </m:r>
                    <m:r>
                      <a:rPr lang="en" altLang="zh-CN" i="1" dirty="0">
                        <a:latin typeface="Cambria Math" panose="02040503050406030204" pitchFamily="18" charset="0"/>
                      </a:rPr>
                      <m:t>(</m:t>
                    </m:r>
                    <m:r>
                      <a:rPr lang="en" altLang="zh-CN" i="1" dirty="0" err="1">
                        <a:latin typeface="Cambria Math" panose="02040503050406030204" pitchFamily="18" charset="0"/>
                      </a:rPr>
                      <m:t>𝑖</m:t>
                    </m:r>
                    <m:r>
                      <a:rPr lang="en" altLang="zh-CN" i="1" dirty="0">
                        <a:latin typeface="Cambria Math" panose="02040503050406030204" pitchFamily="18" charset="0"/>
                      </a:rPr>
                      <m:t>) </m:t>
                    </m:r>
                    <m:r>
                      <a:rPr lang="en" altLang="zh-CN" i="1" dirty="0">
                        <a:latin typeface="Cambria Math" panose="02040503050406030204" pitchFamily="18" charset="0"/>
                      </a:rPr>
                      <m:t>𝑓𝑜𝑟</m:t>
                    </m:r>
                    <m:r>
                      <a:rPr lang="en" altLang="zh-CN" i="1" dirty="0">
                        <a:latin typeface="Cambria Math" panose="02040503050406030204" pitchFamily="18" charset="0"/>
                      </a:rPr>
                      <m:t> </m:t>
                    </m:r>
                    <m:r>
                      <a:rPr lang="en" altLang="zh-CN" i="1" dirty="0" err="1">
                        <a:latin typeface="Cambria Math" panose="02040503050406030204" pitchFamily="18" charset="0"/>
                      </a:rPr>
                      <m:t>𝑖</m:t>
                    </m:r>
                    <m:r>
                      <a:rPr lang="en" altLang="zh-CN" i="1" dirty="0">
                        <a:latin typeface="Cambria Math" panose="02040503050406030204" pitchFamily="18" charset="0"/>
                      </a:rPr>
                      <m:t>∈[1,</m:t>
                    </m:r>
                    <m:r>
                      <a:rPr lang="en" altLang="zh-CN" i="1" dirty="0">
                        <a:latin typeface="Cambria Math" panose="02040503050406030204" pitchFamily="18" charset="0"/>
                      </a:rPr>
                      <m:t>𝑇</m:t>
                    </m:r>
                    <m:r>
                      <a:rPr lang="en" altLang="zh-CN" i="1" dirty="0" smtClean="0">
                        <a:latin typeface="Cambria Math" panose="02040503050406030204" pitchFamily="18" charset="0"/>
                      </a:rPr>
                      <m:t>]</m:t>
                    </m:r>
                  </m:oMath>
                </a14:m>
                <a:endParaRPr lang="en" altLang="zh-CN" dirty="0"/>
              </a:p>
              <a:p>
                <a:r>
                  <a:rPr lang="en" altLang="zh-CN" dirty="0"/>
                  <a:t>Value sequence: </a:t>
                </a:r>
              </a:p>
              <a:p>
                <a:pPr lvl="1"/>
                <a14:m>
                  <m:oMath xmlns:m="http://schemas.openxmlformats.org/officeDocument/2006/math">
                    <m:r>
                      <a:rPr lang="en" altLang="zh-CN" b="1" i="1" dirty="0" smtClean="0">
                        <a:latin typeface="Cambria Math" panose="02040503050406030204" pitchFamily="18" charset="0"/>
                      </a:rPr>
                      <m:t>𝒗</m:t>
                    </m:r>
                    <m:r>
                      <a:rPr lang="en" altLang="zh-CN" i="1" dirty="0">
                        <a:latin typeface="Cambria Math" panose="02040503050406030204" pitchFamily="18" charset="0"/>
                      </a:rPr>
                      <m:t>(</m:t>
                    </m:r>
                    <m:r>
                      <a:rPr lang="en" altLang="zh-CN" i="1" dirty="0" err="1">
                        <a:latin typeface="Cambria Math" panose="02040503050406030204" pitchFamily="18" charset="0"/>
                      </a:rPr>
                      <m:t>𝑖</m:t>
                    </m:r>
                    <m:r>
                      <a:rPr lang="en" altLang="zh-CN" i="1" dirty="0">
                        <a:latin typeface="Cambria Math" panose="02040503050406030204" pitchFamily="18" charset="0"/>
                      </a:rPr>
                      <m:t>)=</m:t>
                    </m:r>
                    <m:r>
                      <a:rPr lang="en" altLang="zh-CN" i="1" dirty="0" smtClean="0">
                        <a:latin typeface="Cambria Math" panose="02040503050406030204" pitchFamily="18" charset="0"/>
                      </a:rPr>
                      <m:t> </m:t>
                    </m:r>
                    <m:sSub>
                      <m:sSubPr>
                        <m:ctrlPr>
                          <a:rPr lang="en" altLang="zh-CN" i="1" dirty="0" smtClean="0">
                            <a:latin typeface="Cambria Math" panose="02040503050406030204" pitchFamily="18" charset="0"/>
                          </a:rPr>
                        </m:ctrlPr>
                      </m:sSubPr>
                      <m:e>
                        <m:r>
                          <a:rPr lang="en-US" altLang="zh-CN" b="1" i="1" dirty="0" smtClean="0">
                            <a:latin typeface="Cambria Math" panose="02040503050406030204" pitchFamily="18" charset="0"/>
                          </a:rPr>
                          <m:t>𝑾</m:t>
                        </m:r>
                      </m:e>
                      <m:sub>
                        <m:r>
                          <a:rPr lang="en-US" altLang="zh-CN" b="0" i="1" dirty="0" smtClean="0">
                            <a:latin typeface="Cambria Math" panose="02040503050406030204" pitchFamily="18" charset="0"/>
                          </a:rPr>
                          <m:t>𝑣</m:t>
                        </m:r>
                      </m:sub>
                    </m:sSub>
                    <m:r>
                      <a:rPr lang="en-US" altLang="zh-CN" b="0" i="1" dirty="0" smtClean="0">
                        <a:latin typeface="Cambria Math" panose="02040503050406030204" pitchFamily="18" charset="0"/>
                      </a:rPr>
                      <m:t> </m:t>
                    </m:r>
                    <m:r>
                      <a:rPr lang="en" altLang="zh-CN" b="1" i="1" dirty="0" smtClean="0">
                        <a:latin typeface="Cambria Math" panose="02040503050406030204" pitchFamily="18" charset="0"/>
                      </a:rPr>
                      <m:t>𝒙</m:t>
                    </m:r>
                    <m:r>
                      <a:rPr lang="en" altLang="zh-CN" i="1" dirty="0">
                        <a:latin typeface="Cambria Math" panose="02040503050406030204" pitchFamily="18" charset="0"/>
                      </a:rPr>
                      <m:t>(</m:t>
                    </m:r>
                    <m:r>
                      <a:rPr lang="en" altLang="zh-CN" i="1" dirty="0" err="1">
                        <a:latin typeface="Cambria Math" panose="02040503050406030204" pitchFamily="18" charset="0"/>
                      </a:rPr>
                      <m:t>𝑖</m:t>
                    </m:r>
                    <m:r>
                      <a:rPr lang="en" altLang="zh-CN" i="1" dirty="0">
                        <a:latin typeface="Cambria Math" panose="02040503050406030204" pitchFamily="18" charset="0"/>
                      </a:rPr>
                      <m:t>) </m:t>
                    </m:r>
                    <m:r>
                      <a:rPr lang="en" altLang="zh-CN" i="1" dirty="0">
                        <a:latin typeface="Cambria Math" panose="02040503050406030204" pitchFamily="18" charset="0"/>
                      </a:rPr>
                      <m:t>𝑓𝑜𝑟</m:t>
                    </m:r>
                    <m:r>
                      <a:rPr lang="en" altLang="zh-CN" i="1" dirty="0">
                        <a:latin typeface="Cambria Math" panose="02040503050406030204" pitchFamily="18" charset="0"/>
                      </a:rPr>
                      <m:t> </m:t>
                    </m:r>
                    <m:r>
                      <a:rPr lang="en" altLang="zh-CN" i="1" dirty="0" err="1">
                        <a:latin typeface="Cambria Math" panose="02040503050406030204" pitchFamily="18" charset="0"/>
                      </a:rPr>
                      <m:t>𝑖</m:t>
                    </m:r>
                    <m:r>
                      <a:rPr lang="en" altLang="zh-CN" i="1" dirty="0">
                        <a:latin typeface="Cambria Math" panose="02040503050406030204" pitchFamily="18" charset="0"/>
                      </a:rPr>
                      <m:t>∈[1,</m:t>
                    </m:r>
                    <m:r>
                      <a:rPr lang="en" altLang="zh-CN" i="1" dirty="0">
                        <a:latin typeface="Cambria Math" panose="02040503050406030204" pitchFamily="18" charset="0"/>
                      </a:rPr>
                      <m:t>𝑇</m:t>
                    </m:r>
                    <m:r>
                      <a:rPr lang="en" altLang="zh-CN" i="1" dirty="0">
                        <a:latin typeface="Cambria Math" panose="02040503050406030204" pitchFamily="18" charset="0"/>
                      </a:rPr>
                      <m:t>]</m:t>
                    </m:r>
                  </m:oMath>
                </a14:m>
                <a:endParaRPr lang="en" altLang="zh-CN" dirty="0"/>
              </a:p>
              <a:p>
                <a:endParaRPr lang="zh-CN" altLang="en-US" dirty="0"/>
              </a:p>
            </p:txBody>
          </p:sp>
        </mc:Choice>
        <mc:Fallback xmlns="">
          <p:sp>
            <p:nvSpPr>
              <p:cNvPr id="5" name="内容占位符 4">
                <a:extLst>
                  <a:ext uri="{FF2B5EF4-FFF2-40B4-BE49-F238E27FC236}">
                    <a16:creationId xmlns:a16="http://schemas.microsoft.com/office/drawing/2014/main" id="{B08DC06B-ECCA-572F-4EEC-08935356FF61}"/>
                  </a:ext>
                </a:extLst>
              </p:cNvPr>
              <p:cNvSpPr>
                <a:spLocks noGrp="1" noRot="1" noChangeAspect="1" noMove="1" noResize="1" noEditPoints="1" noAdjustHandles="1" noChangeArrowheads="1" noChangeShapeType="1" noTextEdit="1"/>
              </p:cNvSpPr>
              <p:nvPr>
                <p:ph sz="half" idx="1"/>
              </p:nvPr>
            </p:nvSpPr>
            <p:spPr>
              <a:xfrm>
                <a:off x="623635" y="1246909"/>
                <a:ext cx="10963473" cy="5108171"/>
              </a:xfrm>
              <a:blipFill>
                <a:blip r:embed="rId2"/>
                <a:stretch>
                  <a:fillRect l="-347"/>
                </a:stretch>
              </a:blipFill>
            </p:spPr>
            <p:txBody>
              <a:bodyPr/>
              <a:lstStyle/>
              <a:p>
                <a:r>
                  <a:rPr lang="zh-CN" altLang="en-US">
                    <a:noFill/>
                  </a:rPr>
                  <a:t> </a:t>
                </a:r>
              </a:p>
            </p:txBody>
          </p:sp>
        </mc:Fallback>
      </mc:AlternateContent>
      <p:pic>
        <p:nvPicPr>
          <p:cNvPr id="2050" name="Picture 2" descr="attention-matrices">
            <a:extLst>
              <a:ext uri="{FF2B5EF4-FFF2-40B4-BE49-F238E27FC236}">
                <a16:creationId xmlns:a16="http://schemas.microsoft.com/office/drawing/2014/main" id="{FA3F1939-8FA8-2700-5FDD-FFD11D6EA3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57638" y="2188087"/>
            <a:ext cx="2003437" cy="43016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98218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C49F060F-8C10-39D2-8183-52597618F9F7}"/>
              </a:ext>
            </a:extLst>
          </p:cNvPr>
          <p:cNvSpPr>
            <a:spLocks noGrp="1"/>
          </p:cNvSpPr>
          <p:nvPr>
            <p:ph type="title"/>
          </p:nvPr>
        </p:nvSpPr>
        <p:spPr>
          <a:xfrm>
            <a:off x="623635" y="522789"/>
            <a:ext cx="10963473" cy="589190"/>
          </a:xfrm>
        </p:spPr>
        <p:txBody>
          <a:bodyPr/>
          <a:lstStyle/>
          <a:p>
            <a:r>
              <a:rPr lang="en" altLang="zh-CN" dirty="0"/>
              <a:t>Step</a:t>
            </a:r>
            <a:r>
              <a:rPr lang="en-US" altLang="zh-CN" dirty="0"/>
              <a:t>2</a:t>
            </a:r>
            <a:r>
              <a:rPr lang="zh-CN" altLang="en-US" dirty="0"/>
              <a:t>：</a:t>
            </a:r>
            <a:r>
              <a:rPr lang="en" altLang="zh-CN" dirty="0"/>
              <a:t>Computing Unnormalized Attention Weights</a:t>
            </a:r>
            <a:endParaRPr lang="zh-CN" altLang="en-US" dirty="0"/>
          </a:p>
        </p:txBody>
      </p:sp>
      <p:sp>
        <p:nvSpPr>
          <p:cNvPr id="5" name="内容占位符 4">
            <a:extLst>
              <a:ext uri="{FF2B5EF4-FFF2-40B4-BE49-F238E27FC236}">
                <a16:creationId xmlns:a16="http://schemas.microsoft.com/office/drawing/2014/main" id="{A790F3FC-D3FB-24C9-BC71-7AD6B15C71E1}"/>
              </a:ext>
            </a:extLst>
          </p:cNvPr>
          <p:cNvSpPr>
            <a:spLocks noGrp="1"/>
          </p:cNvSpPr>
          <p:nvPr>
            <p:ph sz="half" idx="1"/>
          </p:nvPr>
        </p:nvSpPr>
        <p:spPr>
          <a:xfrm>
            <a:off x="623635" y="1246909"/>
            <a:ext cx="10963473" cy="5108171"/>
          </a:xfrm>
        </p:spPr>
        <p:txBody>
          <a:bodyPr/>
          <a:lstStyle/>
          <a:p>
            <a:r>
              <a:rPr lang="zh-CN" altLang="en-US" dirty="0"/>
              <a:t>编码单词的查询向量（</a:t>
            </a:r>
            <a:r>
              <a:rPr lang="en" altLang="zh-CN" dirty="0"/>
              <a:t>Query</a:t>
            </a:r>
            <a:r>
              <a:rPr lang="zh-CN" altLang="en" dirty="0"/>
              <a:t>）</a:t>
            </a:r>
            <a:r>
              <a:rPr lang="zh-CN" altLang="en-US" dirty="0"/>
              <a:t>与句子中每一个单词的键向量（</a:t>
            </a:r>
            <a:r>
              <a:rPr lang="en" altLang="zh-CN" dirty="0"/>
              <a:t>Key</a:t>
            </a:r>
            <a:r>
              <a:rPr lang="zh-CN" altLang="en" dirty="0"/>
              <a:t>）</a:t>
            </a:r>
            <a:r>
              <a:rPr lang="zh-CN" altLang="en-US" dirty="0"/>
              <a:t>分别进行点积计算。</a:t>
            </a:r>
          </a:p>
        </p:txBody>
      </p:sp>
      <p:pic>
        <p:nvPicPr>
          <p:cNvPr id="6" name="Picture 2" descr="attention-matrices">
            <a:extLst>
              <a:ext uri="{FF2B5EF4-FFF2-40B4-BE49-F238E27FC236}">
                <a16:creationId xmlns:a16="http://schemas.microsoft.com/office/drawing/2014/main" id="{A975D32C-20ED-8842-4A38-FADF6A98E8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0285" y="2099430"/>
            <a:ext cx="2001940" cy="4298400"/>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omega">
            <a:extLst>
              <a:ext uri="{FF2B5EF4-FFF2-40B4-BE49-F238E27FC236}">
                <a16:creationId xmlns:a16="http://schemas.microsoft.com/office/drawing/2014/main" id="{CAB742D1-D10B-FAE1-2D27-2F4C5A0C17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04786" y="2099430"/>
            <a:ext cx="3887465" cy="4298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39097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C49F060F-8C10-39D2-8183-52597618F9F7}"/>
              </a:ext>
            </a:extLst>
          </p:cNvPr>
          <p:cNvSpPr>
            <a:spLocks noGrp="1"/>
          </p:cNvSpPr>
          <p:nvPr>
            <p:ph type="title"/>
          </p:nvPr>
        </p:nvSpPr>
        <p:spPr>
          <a:xfrm>
            <a:off x="623635" y="522789"/>
            <a:ext cx="10963473" cy="589190"/>
          </a:xfrm>
        </p:spPr>
        <p:txBody>
          <a:bodyPr/>
          <a:lstStyle/>
          <a:p>
            <a:r>
              <a:rPr lang="en" altLang="zh-CN" dirty="0"/>
              <a:t>Step</a:t>
            </a:r>
            <a:r>
              <a:rPr lang="en-US" altLang="zh-CN" dirty="0"/>
              <a:t>3</a:t>
            </a:r>
            <a:r>
              <a:rPr lang="zh-CN" altLang="en-US" dirty="0"/>
              <a:t>：</a:t>
            </a:r>
            <a:r>
              <a:rPr lang="en" altLang="zh-CN" dirty="0"/>
              <a:t>Computing Unnormalized Attention Weights</a:t>
            </a:r>
            <a:endParaRPr lang="zh-CN" altLang="en-US" dirty="0"/>
          </a:p>
        </p:txBody>
      </p:sp>
      <mc:AlternateContent xmlns:mc="http://schemas.openxmlformats.org/markup-compatibility/2006" xmlns:a14="http://schemas.microsoft.com/office/drawing/2010/main">
        <mc:Choice Requires="a14">
          <p:sp>
            <p:nvSpPr>
              <p:cNvPr id="5" name="内容占位符 4">
                <a:extLst>
                  <a:ext uri="{FF2B5EF4-FFF2-40B4-BE49-F238E27FC236}">
                    <a16:creationId xmlns:a16="http://schemas.microsoft.com/office/drawing/2014/main" id="{A790F3FC-D3FB-24C9-BC71-7AD6B15C71E1}"/>
                  </a:ext>
                </a:extLst>
              </p:cNvPr>
              <p:cNvSpPr>
                <a:spLocks noGrp="1"/>
              </p:cNvSpPr>
              <p:nvPr>
                <p:ph sz="half" idx="1"/>
              </p:nvPr>
            </p:nvSpPr>
            <p:spPr>
              <a:xfrm>
                <a:off x="623888" y="1111250"/>
                <a:ext cx="10963275" cy="5243513"/>
              </a:xfrm>
            </p:spPr>
            <p:txBody>
              <a:bodyPr/>
              <a:lstStyle/>
              <a:p>
                <a:r>
                  <a:rPr lang="zh-CN" altLang="en-US" dirty="0"/>
                  <a:t>除于一个缩放系数 </a:t>
                </a:r>
                <a14:m>
                  <m:oMath xmlns:m="http://schemas.openxmlformats.org/officeDocument/2006/math">
                    <m:rad>
                      <m:radPr>
                        <m:degHide m:val="on"/>
                        <m:ctrlPr>
                          <a:rPr lang="zh-CN" altLang="en-US" i="1" smtClean="0">
                            <a:latin typeface="Cambria Math" panose="02040503050406030204" pitchFamily="18" charset="0"/>
                          </a:rPr>
                        </m:ctrlPr>
                      </m:radPr>
                      <m:deg/>
                      <m:e>
                        <m:r>
                          <a:rPr lang="en-US" altLang="zh-CN" b="0" i="1" smtClean="0">
                            <a:latin typeface="Cambria Math" panose="02040503050406030204" pitchFamily="18" charset="0"/>
                          </a:rPr>
                          <m:t>𝑑</m:t>
                        </m:r>
                      </m:e>
                    </m:rad>
                  </m:oMath>
                </a14:m>
                <a:r>
                  <a:rPr lang="zh-CN" altLang="en-US" dirty="0"/>
                  <a:t>（</a:t>
                </a:r>
                <a:r>
                  <a:rPr lang="en-US" altLang="zh-CN" dirty="0"/>
                  <a:t>d</a:t>
                </a:r>
                <a:r>
                  <a:rPr lang="zh-CN" altLang="en-US" dirty="0"/>
                  <a:t> 是指 </a:t>
                </a:r>
                <a:r>
                  <a:rPr lang="en-US" altLang="zh-CN" dirty="0"/>
                  <a:t>q</a:t>
                </a:r>
                <a:r>
                  <a:rPr lang="zh-CN" altLang="en-US" dirty="0"/>
                  <a:t> 和 </a:t>
                </a:r>
                <a:r>
                  <a:rPr lang="en" altLang="zh-CN" dirty="0"/>
                  <a:t>k</a:t>
                </a:r>
                <a:r>
                  <a:rPr lang="zh-CN" altLang="en-US" dirty="0"/>
                  <a:t> 的维度），内积后 </a:t>
                </a:r>
                <a14:m>
                  <m:oMath xmlns:m="http://schemas.openxmlformats.org/officeDocument/2006/math">
                    <m:r>
                      <a:rPr lang="el-GR" altLang="zh-CN" i="1" dirty="0" smtClean="0">
                        <a:latin typeface="Cambria Math" panose="02040503050406030204" pitchFamily="18" charset="0"/>
                      </a:rPr>
                      <m:t>𝛼</m:t>
                    </m:r>
                  </m:oMath>
                </a14:m>
                <a:r>
                  <a:rPr lang="zh-CN" altLang="en-US" dirty="0"/>
                  <a:t> 会随着维度增大而增大，除 </a:t>
                </a:r>
                <a14:m>
                  <m:oMath xmlns:m="http://schemas.openxmlformats.org/officeDocument/2006/math">
                    <m:rad>
                      <m:radPr>
                        <m:degHide m:val="on"/>
                        <m:ctrlPr>
                          <a:rPr lang="zh-CN" altLang="en-US" i="1">
                            <a:latin typeface="Cambria Math" panose="02040503050406030204" pitchFamily="18" charset="0"/>
                          </a:rPr>
                        </m:ctrlPr>
                      </m:radPr>
                      <m:deg/>
                      <m:e>
                        <m:r>
                          <a:rPr lang="en-US" altLang="zh-CN" i="1">
                            <a:latin typeface="Cambria Math" panose="02040503050406030204" pitchFamily="18" charset="0"/>
                          </a:rPr>
                          <m:t>𝑑</m:t>
                        </m:r>
                      </m:e>
                    </m:rad>
                  </m:oMath>
                </a14:m>
                <a:r>
                  <a:rPr lang="en" altLang="zh-CN" dirty="0"/>
                  <a:t> </a:t>
                </a:r>
                <a:r>
                  <a:rPr lang="zh-CN" altLang="en-US" dirty="0"/>
                  <a:t>相当于标准化输出的数据。</a:t>
                </a:r>
              </a:p>
            </p:txBody>
          </p:sp>
        </mc:Choice>
        <mc:Fallback xmlns="">
          <p:sp>
            <p:nvSpPr>
              <p:cNvPr id="5" name="内容占位符 4">
                <a:extLst>
                  <a:ext uri="{FF2B5EF4-FFF2-40B4-BE49-F238E27FC236}">
                    <a16:creationId xmlns:a16="http://schemas.microsoft.com/office/drawing/2014/main" id="{A790F3FC-D3FB-24C9-BC71-7AD6B15C71E1}"/>
                  </a:ext>
                </a:extLst>
              </p:cNvPr>
              <p:cNvSpPr>
                <a:spLocks noGrp="1" noRot="1" noChangeAspect="1" noMove="1" noResize="1" noEditPoints="1" noAdjustHandles="1" noChangeArrowheads="1" noChangeShapeType="1" noTextEdit="1"/>
              </p:cNvSpPr>
              <p:nvPr>
                <p:ph sz="half" idx="1"/>
              </p:nvPr>
            </p:nvSpPr>
            <p:spPr>
              <a:xfrm>
                <a:off x="623888" y="1111250"/>
                <a:ext cx="10963275" cy="5243513"/>
              </a:xfrm>
              <a:blipFill>
                <a:blip r:embed="rId2"/>
                <a:stretch>
                  <a:fillRect l="-347"/>
                </a:stretch>
              </a:blipFill>
            </p:spPr>
            <p:txBody>
              <a:bodyPr/>
              <a:lstStyle/>
              <a:p>
                <a:r>
                  <a:rPr lang="zh-CN" altLang="en-US">
                    <a:noFill/>
                  </a:rPr>
                  <a:t> </a:t>
                </a:r>
              </a:p>
            </p:txBody>
          </p:sp>
        </mc:Fallback>
      </mc:AlternateContent>
      <p:pic>
        <p:nvPicPr>
          <p:cNvPr id="4100" name="Picture 4" descr="attention-scores">
            <a:extLst>
              <a:ext uri="{FF2B5EF4-FFF2-40B4-BE49-F238E27FC236}">
                <a16:creationId xmlns:a16="http://schemas.microsoft.com/office/drawing/2014/main" id="{F8B64A2D-2139-F360-A743-C92AFDD0CE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03460" y="2042125"/>
            <a:ext cx="7654247" cy="44283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24584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120AD9-B3CB-4B7F-429A-D4C9E3E9BE66}"/>
              </a:ext>
            </a:extLst>
          </p:cNvPr>
          <p:cNvSpPr>
            <a:spLocks noGrp="1"/>
          </p:cNvSpPr>
          <p:nvPr>
            <p:ph type="title"/>
          </p:nvPr>
        </p:nvSpPr>
        <p:spPr>
          <a:xfrm>
            <a:off x="623635" y="522789"/>
            <a:ext cx="10963473" cy="589190"/>
          </a:xfrm>
        </p:spPr>
        <p:txBody>
          <a:bodyPr/>
          <a:lstStyle/>
          <a:p>
            <a:r>
              <a:rPr lang="zh-CN" altLang="en-US" dirty="0"/>
              <a:t>视频目录大纲</a:t>
            </a:r>
          </a:p>
        </p:txBody>
      </p:sp>
      <p:sp>
        <p:nvSpPr>
          <p:cNvPr id="6" name="内容占位符 5">
            <a:extLst>
              <a:ext uri="{FF2B5EF4-FFF2-40B4-BE49-F238E27FC236}">
                <a16:creationId xmlns:a16="http://schemas.microsoft.com/office/drawing/2014/main" id="{E6C4BD91-41DD-597C-E821-DC29FCA08151}"/>
              </a:ext>
            </a:extLst>
          </p:cNvPr>
          <p:cNvSpPr>
            <a:spLocks noGrp="1"/>
          </p:cNvSpPr>
          <p:nvPr>
            <p:ph sz="half" idx="1"/>
          </p:nvPr>
        </p:nvSpPr>
        <p:spPr>
          <a:xfrm>
            <a:off x="623635" y="1246909"/>
            <a:ext cx="10963473" cy="5108171"/>
          </a:xfrm>
        </p:spPr>
        <p:txBody>
          <a:bodyPr anchor="ctr"/>
          <a:lstStyle/>
          <a:p>
            <a:r>
              <a:rPr lang="en" altLang="zh-CN" sz="2400" dirty="0"/>
              <a:t>Attention</a:t>
            </a:r>
            <a:r>
              <a:rPr lang="zh-CN" altLang="en-US" sz="2400" dirty="0"/>
              <a:t> </a:t>
            </a:r>
            <a:r>
              <a:rPr lang="zh-CN" altLang="en" sz="2400" dirty="0"/>
              <a:t>的</a:t>
            </a:r>
            <a:r>
              <a:rPr lang="zh-CN" altLang="en-US" sz="2400" dirty="0"/>
              <a:t>由来</a:t>
            </a:r>
            <a:endParaRPr lang="en-US" altLang="zh-CN" sz="2400" dirty="0"/>
          </a:p>
          <a:p>
            <a:r>
              <a:rPr lang="en" altLang="zh-CN" sz="2400" dirty="0"/>
              <a:t>Attention</a:t>
            </a:r>
            <a:r>
              <a:rPr lang="zh-CN" altLang="en-US" sz="2400" dirty="0"/>
              <a:t> 技术原理</a:t>
            </a:r>
            <a:endParaRPr lang="en-US" altLang="zh-CN" sz="2400" dirty="0"/>
          </a:p>
          <a:p>
            <a:r>
              <a:rPr lang="en" altLang="zh-CN" sz="2400" dirty="0"/>
              <a:t>Self-Attention</a:t>
            </a:r>
            <a:r>
              <a:rPr lang="zh-CN" altLang="en-US" sz="2400" dirty="0"/>
              <a:t> 核心原理</a:t>
            </a:r>
            <a:endParaRPr lang="en-US" altLang="zh-CN" sz="2400" dirty="0"/>
          </a:p>
          <a:p>
            <a:r>
              <a:rPr lang="en" altLang="zh-CN" sz="2400" dirty="0"/>
              <a:t>Multi-Head Attention</a:t>
            </a:r>
            <a:r>
              <a:rPr lang="zh-CN" altLang="en-US" sz="2400" dirty="0"/>
              <a:t> 延伸</a:t>
            </a:r>
            <a:endParaRPr lang="en-US" altLang="zh-CN" sz="2400" dirty="0"/>
          </a:p>
          <a:p>
            <a:r>
              <a:rPr lang="en-US" altLang="zh-CN" sz="2400" dirty="0"/>
              <a:t>Masked-self</a:t>
            </a:r>
            <a:r>
              <a:rPr lang="zh-CN" altLang="en-US" sz="2400" dirty="0"/>
              <a:t> </a:t>
            </a:r>
            <a:r>
              <a:rPr lang="en-US" altLang="zh-CN" sz="2400" dirty="0"/>
              <a:t>Attention</a:t>
            </a:r>
            <a:r>
              <a:rPr lang="zh-CN" altLang="en-US" sz="2400" dirty="0"/>
              <a:t> 原理</a:t>
            </a:r>
          </a:p>
        </p:txBody>
      </p:sp>
      <p:pic>
        <p:nvPicPr>
          <p:cNvPr id="1026" name="Picture 2" descr="思考表情包图片-思考表情包模板下载-包图网">
            <a:extLst>
              <a:ext uri="{FF2B5EF4-FFF2-40B4-BE49-F238E27FC236}">
                <a16:creationId xmlns:a16="http://schemas.microsoft.com/office/drawing/2014/main" id="{C693DF82-9961-8E7D-D034-A7343FF6DFD3}"/>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9287838" y="3963343"/>
            <a:ext cx="2299270" cy="22992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22875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C49F060F-8C10-39D2-8183-52597618F9F7}"/>
              </a:ext>
            </a:extLst>
          </p:cNvPr>
          <p:cNvSpPr>
            <a:spLocks noGrp="1"/>
          </p:cNvSpPr>
          <p:nvPr>
            <p:ph type="title"/>
          </p:nvPr>
        </p:nvSpPr>
        <p:spPr>
          <a:xfrm>
            <a:off x="623635" y="522789"/>
            <a:ext cx="10963473" cy="589190"/>
          </a:xfrm>
        </p:spPr>
        <p:txBody>
          <a:bodyPr/>
          <a:lstStyle/>
          <a:p>
            <a:r>
              <a:rPr lang="en" altLang="zh-CN" dirty="0"/>
              <a:t>Step</a:t>
            </a:r>
            <a:r>
              <a:rPr lang="en-US" altLang="zh-CN" dirty="0"/>
              <a:t>4</a:t>
            </a:r>
            <a:r>
              <a:rPr lang="zh-CN" altLang="en-US" dirty="0"/>
              <a:t>：</a:t>
            </a:r>
            <a:r>
              <a:rPr lang="en" altLang="zh-CN" dirty="0"/>
              <a:t>Computing the Attention Scores</a:t>
            </a:r>
            <a:endParaRPr lang="zh-CN" altLang="en-US" dirty="0"/>
          </a:p>
        </p:txBody>
      </p:sp>
      <p:sp>
        <p:nvSpPr>
          <p:cNvPr id="5" name="内容占位符 4">
            <a:extLst>
              <a:ext uri="{FF2B5EF4-FFF2-40B4-BE49-F238E27FC236}">
                <a16:creationId xmlns:a16="http://schemas.microsoft.com/office/drawing/2014/main" id="{A790F3FC-D3FB-24C9-BC71-7AD6B15C71E1}"/>
              </a:ext>
            </a:extLst>
          </p:cNvPr>
          <p:cNvSpPr>
            <a:spLocks noGrp="1"/>
          </p:cNvSpPr>
          <p:nvPr>
            <p:ph sz="half" idx="1"/>
          </p:nvPr>
        </p:nvSpPr>
        <p:spPr>
          <a:xfrm>
            <a:off x="623635" y="1246909"/>
            <a:ext cx="10963473" cy="5108171"/>
          </a:xfrm>
        </p:spPr>
        <p:txBody>
          <a:bodyPr/>
          <a:lstStyle/>
          <a:p>
            <a:r>
              <a:rPr lang="en" altLang="zh-CN" dirty="0"/>
              <a:t>to obtain the normalized attention weights, </a:t>
            </a:r>
            <a:r>
              <a:rPr lang="el-GR" altLang="zh-CN" dirty="0"/>
              <a:t>α, </a:t>
            </a:r>
            <a:r>
              <a:rPr lang="en" altLang="zh-CN" dirty="0"/>
              <a:t>by applying the softmax function. </a:t>
            </a:r>
            <a:endParaRPr lang="zh-CN" altLang="en-US" dirty="0"/>
          </a:p>
        </p:txBody>
      </p:sp>
      <p:pic>
        <p:nvPicPr>
          <p:cNvPr id="4100" name="Picture 4" descr="attention-scores">
            <a:extLst>
              <a:ext uri="{FF2B5EF4-FFF2-40B4-BE49-F238E27FC236}">
                <a16:creationId xmlns:a16="http://schemas.microsoft.com/office/drawing/2014/main" id="{F8B64A2D-2139-F360-A743-C92AFDD0CE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03460" y="2042125"/>
            <a:ext cx="7654247" cy="44283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5521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context-vector">
            <a:extLst>
              <a:ext uri="{FF2B5EF4-FFF2-40B4-BE49-F238E27FC236}">
                <a16:creationId xmlns:a16="http://schemas.microsoft.com/office/drawing/2014/main" id="{96CFC457-8846-FD7B-DA7E-3925EDE0FA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53347" y="2223169"/>
            <a:ext cx="7889295" cy="4449896"/>
          </a:xfrm>
          <a:prstGeom prst="rect">
            <a:avLst/>
          </a:prstGeom>
          <a:noFill/>
          <a:extLst>
            <a:ext uri="{909E8E84-426E-40DD-AFC4-6F175D3DCCD1}">
              <a14:hiddenFill xmlns:a14="http://schemas.microsoft.com/office/drawing/2010/main">
                <a:solidFill>
                  <a:srgbClr val="FFFFFF"/>
                </a:solidFill>
              </a14:hiddenFill>
            </a:ext>
          </a:extLst>
        </p:spPr>
      </p:pic>
      <p:sp>
        <p:nvSpPr>
          <p:cNvPr id="4" name="标题 3">
            <a:extLst>
              <a:ext uri="{FF2B5EF4-FFF2-40B4-BE49-F238E27FC236}">
                <a16:creationId xmlns:a16="http://schemas.microsoft.com/office/drawing/2014/main" id="{C49F060F-8C10-39D2-8183-52597618F9F7}"/>
              </a:ext>
            </a:extLst>
          </p:cNvPr>
          <p:cNvSpPr>
            <a:spLocks noGrp="1"/>
          </p:cNvSpPr>
          <p:nvPr>
            <p:ph type="title"/>
          </p:nvPr>
        </p:nvSpPr>
        <p:spPr>
          <a:xfrm>
            <a:off x="623635" y="522789"/>
            <a:ext cx="10963473" cy="589190"/>
          </a:xfrm>
        </p:spPr>
        <p:txBody>
          <a:bodyPr/>
          <a:lstStyle/>
          <a:p>
            <a:r>
              <a:rPr lang="en" altLang="zh-CN" dirty="0"/>
              <a:t>Step</a:t>
            </a:r>
            <a:r>
              <a:rPr lang="en-US" altLang="zh-CN" dirty="0"/>
              <a:t>5</a:t>
            </a:r>
            <a:r>
              <a:rPr lang="zh-CN" altLang="en-US" dirty="0"/>
              <a:t>：</a:t>
            </a:r>
            <a:r>
              <a:rPr lang="en" altLang="zh-CN" dirty="0"/>
              <a:t>Computing the Attention Scores</a:t>
            </a:r>
            <a:endParaRPr lang="zh-CN" altLang="en-US" dirty="0"/>
          </a:p>
        </p:txBody>
      </p:sp>
      <mc:AlternateContent xmlns:mc="http://schemas.openxmlformats.org/markup-compatibility/2006" xmlns:a14="http://schemas.microsoft.com/office/drawing/2010/main">
        <mc:Choice Requires="a14">
          <p:sp>
            <p:nvSpPr>
              <p:cNvPr id="5" name="内容占位符 4">
                <a:extLst>
                  <a:ext uri="{FF2B5EF4-FFF2-40B4-BE49-F238E27FC236}">
                    <a16:creationId xmlns:a16="http://schemas.microsoft.com/office/drawing/2014/main" id="{A790F3FC-D3FB-24C9-BC71-7AD6B15C71E1}"/>
                  </a:ext>
                </a:extLst>
              </p:cNvPr>
              <p:cNvSpPr>
                <a:spLocks noGrp="1"/>
              </p:cNvSpPr>
              <p:nvPr>
                <p:ph sz="half" idx="1"/>
              </p:nvPr>
            </p:nvSpPr>
            <p:spPr>
              <a:xfrm>
                <a:off x="623635" y="1246909"/>
                <a:ext cx="10963473" cy="5108171"/>
              </a:xfrm>
            </p:spPr>
            <p:txBody>
              <a:bodyPr/>
              <a:lstStyle/>
              <a:p>
                <a:r>
                  <a:rPr lang="en" altLang="zh-CN" dirty="0"/>
                  <a:t>compute the context vector </a:t>
                </a:r>
                <a14:m>
                  <m:oMath xmlns:m="http://schemas.openxmlformats.org/officeDocument/2006/math">
                    <m:r>
                      <a:rPr lang="en" altLang="zh-CN" i="1" dirty="0" smtClean="0">
                        <a:latin typeface="Cambria Math" panose="02040503050406030204" pitchFamily="18" charset="0"/>
                      </a:rPr>
                      <m:t>𝑧</m:t>
                    </m:r>
                    <m:r>
                      <a:rPr lang="en" altLang="zh-CN" i="1" dirty="0">
                        <a:latin typeface="Cambria Math" panose="02040503050406030204" pitchFamily="18" charset="0"/>
                      </a:rPr>
                      <m:t>(2)</m:t>
                    </m:r>
                  </m:oMath>
                </a14:m>
                <a:r>
                  <a:rPr lang="en" altLang="zh-CN" dirty="0"/>
                  <a:t>, which is an attention-weighted version of our original query input </a:t>
                </a:r>
                <a14:m>
                  <m:oMath xmlns:m="http://schemas.openxmlformats.org/officeDocument/2006/math">
                    <m:r>
                      <a:rPr lang="en" altLang="zh-CN" i="1" dirty="0" smtClean="0">
                        <a:latin typeface="Cambria Math" panose="02040503050406030204" pitchFamily="18" charset="0"/>
                      </a:rPr>
                      <m:t>𝑥</m:t>
                    </m:r>
                    <m:r>
                      <a:rPr lang="en" altLang="zh-CN" i="1" dirty="0" smtClean="0">
                        <a:latin typeface="Cambria Math" panose="02040503050406030204" pitchFamily="18" charset="0"/>
                      </a:rPr>
                      <m:t>(2)</m:t>
                    </m:r>
                  </m:oMath>
                </a14:m>
                <a:r>
                  <a:rPr lang="en" altLang="zh-CN" dirty="0"/>
                  <a:t>, including all the other input elements as its context via the attention weights:</a:t>
                </a:r>
                <a:endParaRPr lang="zh-CN" altLang="en-US" dirty="0"/>
              </a:p>
            </p:txBody>
          </p:sp>
        </mc:Choice>
        <mc:Fallback xmlns="">
          <p:sp>
            <p:nvSpPr>
              <p:cNvPr id="5" name="内容占位符 4">
                <a:extLst>
                  <a:ext uri="{FF2B5EF4-FFF2-40B4-BE49-F238E27FC236}">
                    <a16:creationId xmlns:a16="http://schemas.microsoft.com/office/drawing/2014/main" id="{A790F3FC-D3FB-24C9-BC71-7AD6B15C71E1}"/>
                  </a:ext>
                </a:extLst>
              </p:cNvPr>
              <p:cNvSpPr>
                <a:spLocks noGrp="1" noRot="1" noChangeAspect="1" noMove="1" noResize="1" noEditPoints="1" noAdjustHandles="1" noChangeArrowheads="1" noChangeShapeType="1" noTextEdit="1"/>
              </p:cNvSpPr>
              <p:nvPr>
                <p:ph sz="half" idx="1"/>
              </p:nvPr>
            </p:nvSpPr>
            <p:spPr>
              <a:xfrm>
                <a:off x="623635" y="1246909"/>
                <a:ext cx="10963473" cy="5108171"/>
              </a:xfrm>
              <a:blipFill>
                <a:blip r:embed="rId3"/>
                <a:stretch>
                  <a:fillRect l="-347" r="-23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7721854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E07387D4-8915-DBFB-F70F-9E6B679845F2}"/>
              </a:ext>
            </a:extLst>
          </p:cNvPr>
          <p:cNvSpPr>
            <a:spLocks noGrp="1"/>
          </p:cNvSpPr>
          <p:nvPr>
            <p:ph type="title"/>
          </p:nvPr>
        </p:nvSpPr>
        <p:spPr/>
        <p:txBody>
          <a:bodyPr/>
          <a:lstStyle/>
          <a:p>
            <a:r>
              <a:rPr lang="en" altLang="zh-CN" dirty="0"/>
              <a:t>Self-Attention</a:t>
            </a:r>
            <a:endParaRPr lang="zh-CN" altLang="en-US" dirty="0"/>
          </a:p>
        </p:txBody>
      </p:sp>
      <p:sp>
        <p:nvSpPr>
          <p:cNvPr id="5" name="内容占位符 4">
            <a:extLst>
              <a:ext uri="{FF2B5EF4-FFF2-40B4-BE49-F238E27FC236}">
                <a16:creationId xmlns:a16="http://schemas.microsoft.com/office/drawing/2014/main" id="{1C5C4FF1-28C1-C195-642C-DF65AB3605A8}"/>
              </a:ext>
            </a:extLst>
          </p:cNvPr>
          <p:cNvSpPr>
            <a:spLocks noGrp="1"/>
          </p:cNvSpPr>
          <p:nvPr>
            <p:ph sz="half" idx="1"/>
          </p:nvPr>
        </p:nvSpPr>
        <p:spPr/>
        <p:txBody>
          <a:bodyPr/>
          <a:lstStyle/>
          <a:p>
            <a:r>
              <a:rPr lang="en" altLang="zh-CN" b="1" dirty="0"/>
              <a:t>Self-Attention</a:t>
            </a:r>
            <a:r>
              <a:rPr lang="zh-CN" altLang="en-US" b="1" dirty="0"/>
              <a:t> </a:t>
            </a:r>
            <a:r>
              <a:rPr lang="zh-CN" altLang="en-US" b="1" i="0" dirty="0">
                <a:effectLst/>
                <a:latin typeface="PingFang SC" panose="020B0400000000000000" pitchFamily="34" charset="-122"/>
                <a:ea typeface="PingFang SC" panose="020B0400000000000000" pitchFamily="34" charset="-122"/>
              </a:rPr>
              <a:t>计算公式</a:t>
            </a:r>
            <a:r>
              <a:rPr lang="zh-CN" altLang="en-US" b="1" dirty="0"/>
              <a:t>：</a:t>
            </a:r>
            <a:endParaRPr lang="en-US" altLang="zh-CN" b="1" dirty="0"/>
          </a:p>
        </p:txBody>
      </p:sp>
      <p:pic>
        <p:nvPicPr>
          <p:cNvPr id="9218" name="Picture 2" descr="Self-Attention in matrix form">
            <a:extLst>
              <a:ext uri="{FF2B5EF4-FFF2-40B4-BE49-F238E27FC236}">
                <a16:creationId xmlns:a16="http://schemas.microsoft.com/office/drawing/2014/main" id="{14A92533-99FB-E842-DFCC-16D4AA8A72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0900" y="3736791"/>
            <a:ext cx="9191045" cy="2753219"/>
          </a:xfrm>
          <a:prstGeom prst="rect">
            <a:avLst/>
          </a:prstGeom>
          <a:noFill/>
          <a:extLst>
            <a:ext uri="{909E8E84-426E-40DD-AFC4-6F175D3DCCD1}">
              <a14:hiddenFill xmlns:a14="http://schemas.microsoft.com/office/drawing/2010/main">
                <a:solidFill>
                  <a:srgbClr val="FFFFFF"/>
                </a:solidFill>
              </a14:hiddenFill>
            </a:ext>
          </a:extLst>
        </p:spPr>
      </p:pic>
      <p:pic>
        <p:nvPicPr>
          <p:cNvPr id="6" name="图片 5">
            <a:extLst>
              <a:ext uri="{FF2B5EF4-FFF2-40B4-BE49-F238E27FC236}">
                <a16:creationId xmlns:a16="http://schemas.microsoft.com/office/drawing/2014/main" id="{F4B9C6F8-65C0-071A-A092-B209DA16AE8B}"/>
              </a:ext>
            </a:extLst>
          </p:cNvPr>
          <p:cNvPicPr>
            <a:picLocks noChangeAspect="1"/>
          </p:cNvPicPr>
          <p:nvPr/>
        </p:nvPicPr>
        <p:blipFill>
          <a:blip r:embed="rId3"/>
          <a:stretch>
            <a:fillRect/>
          </a:stretch>
        </p:blipFill>
        <p:spPr>
          <a:xfrm>
            <a:off x="1876548" y="2177133"/>
            <a:ext cx="8238180" cy="629434"/>
          </a:xfrm>
          <a:prstGeom prst="rect">
            <a:avLst/>
          </a:prstGeom>
        </p:spPr>
      </p:pic>
      <p:sp>
        <p:nvSpPr>
          <p:cNvPr id="7" name="下箭头 6">
            <a:extLst>
              <a:ext uri="{FF2B5EF4-FFF2-40B4-BE49-F238E27FC236}">
                <a16:creationId xmlns:a16="http://schemas.microsoft.com/office/drawing/2014/main" id="{2CB711C1-A790-690E-2159-324822F4200D}"/>
              </a:ext>
            </a:extLst>
          </p:cNvPr>
          <p:cNvSpPr/>
          <p:nvPr/>
        </p:nvSpPr>
        <p:spPr>
          <a:xfrm>
            <a:off x="5415148" y="3018033"/>
            <a:ext cx="1160980" cy="821933"/>
          </a:xfrm>
          <a:prstGeom prst="downArrow">
            <a:avLst>
              <a:gd name="adj1" fmla="val 50000"/>
              <a:gd name="adj2" fmla="val 68750"/>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5477897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2C2520-18F8-4969-7EDE-5F2F26DAAE99}"/>
              </a:ext>
            </a:extLst>
          </p:cNvPr>
          <p:cNvSpPr>
            <a:spLocks noGrp="1"/>
          </p:cNvSpPr>
          <p:nvPr>
            <p:ph type="title"/>
          </p:nvPr>
        </p:nvSpPr>
        <p:spPr/>
        <p:txBody>
          <a:bodyPr/>
          <a:lstStyle/>
          <a:p>
            <a:r>
              <a:rPr lang="en-US" altLang="zh-CN" dirty="0"/>
              <a:t>Attention</a:t>
            </a:r>
            <a:r>
              <a:rPr lang="zh-CN" altLang="en-US" dirty="0"/>
              <a:t> </a:t>
            </a:r>
            <a:r>
              <a:rPr lang="en-US" altLang="zh-CN" dirty="0"/>
              <a:t>==</a:t>
            </a:r>
            <a:r>
              <a:rPr lang="zh-CN" altLang="en-US" dirty="0"/>
              <a:t> </a:t>
            </a:r>
            <a:r>
              <a:rPr lang="en" altLang="zh-CN" dirty="0"/>
              <a:t>Self-Attention</a:t>
            </a:r>
            <a:r>
              <a:rPr lang="en-US" altLang="zh-CN" dirty="0"/>
              <a:t>?</a:t>
            </a:r>
            <a:endParaRPr kumimoji="1" lang="zh-CN" altLang="en-US" dirty="0"/>
          </a:p>
        </p:txBody>
      </p:sp>
      <p:graphicFrame>
        <p:nvGraphicFramePr>
          <p:cNvPr id="4" name="内容占位符 3">
            <a:extLst>
              <a:ext uri="{FF2B5EF4-FFF2-40B4-BE49-F238E27FC236}">
                <a16:creationId xmlns:a16="http://schemas.microsoft.com/office/drawing/2014/main" id="{71711E16-4DD2-52A3-1B4D-CD1B2AB26D19}"/>
              </a:ext>
            </a:extLst>
          </p:cNvPr>
          <p:cNvGraphicFramePr>
            <a:graphicFrameLocks noGrp="1"/>
          </p:cNvGraphicFramePr>
          <p:nvPr>
            <p:ph sz="half" idx="1"/>
            <p:extLst>
              <p:ext uri="{D42A27DB-BD31-4B8C-83A1-F6EECF244321}">
                <p14:modId xmlns:p14="http://schemas.microsoft.com/office/powerpoint/2010/main" val="1630659841"/>
              </p:ext>
            </p:extLst>
          </p:nvPr>
        </p:nvGraphicFramePr>
        <p:xfrm>
          <a:off x="852756" y="1288005"/>
          <a:ext cx="10479639" cy="4814846"/>
        </p:xfrm>
        <a:graphic>
          <a:graphicData uri="http://schemas.openxmlformats.org/drawingml/2006/table">
            <a:tbl>
              <a:tblPr/>
              <a:tblGrid>
                <a:gridCol w="1941815">
                  <a:extLst>
                    <a:ext uri="{9D8B030D-6E8A-4147-A177-3AD203B41FA5}">
                      <a16:colId xmlns:a16="http://schemas.microsoft.com/office/drawing/2014/main" val="1281565389"/>
                    </a:ext>
                  </a:extLst>
                </a:gridCol>
                <a:gridCol w="4268912">
                  <a:extLst>
                    <a:ext uri="{9D8B030D-6E8A-4147-A177-3AD203B41FA5}">
                      <a16:colId xmlns:a16="http://schemas.microsoft.com/office/drawing/2014/main" val="2657614850"/>
                    </a:ext>
                  </a:extLst>
                </a:gridCol>
                <a:gridCol w="4268912">
                  <a:extLst>
                    <a:ext uri="{9D8B030D-6E8A-4147-A177-3AD203B41FA5}">
                      <a16:colId xmlns:a16="http://schemas.microsoft.com/office/drawing/2014/main" val="1622051381"/>
                    </a:ext>
                  </a:extLst>
                </a:gridCol>
              </a:tblGrid>
              <a:tr h="689662">
                <a:tc>
                  <a:txBody>
                    <a:bodyPr/>
                    <a:lstStyle/>
                    <a:p>
                      <a:pPr algn="ctr" fontAlgn="ctr"/>
                      <a:endParaRPr lang="zh-CN" altLang="en-US" sz="2000" b="1" dirty="0">
                        <a:solidFill>
                          <a:schemeClr val="bg1"/>
                        </a:solidFill>
                        <a:effectLst/>
                        <a:latin typeface="Lexend" pitchFamily="2" charset="0"/>
                        <a:ea typeface="+mj-ea"/>
                      </a:endParaRPr>
                    </a:p>
                  </a:txBody>
                  <a:tcPr marL="126526" marR="126526" marT="94895" marB="94895"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66BA36"/>
                    </a:solidFill>
                  </a:tcPr>
                </a:tc>
                <a:tc>
                  <a:txBody>
                    <a:bodyPr/>
                    <a:lstStyle/>
                    <a:p>
                      <a:pPr algn="ctr" fontAlgn="ctr"/>
                      <a:r>
                        <a:rPr lang="en" sz="2000" b="1" dirty="0">
                          <a:solidFill>
                            <a:schemeClr val="bg1"/>
                          </a:solidFill>
                          <a:effectLst/>
                          <a:latin typeface="Lexend" pitchFamily="2" charset="0"/>
                          <a:ea typeface="+mj-ea"/>
                        </a:rPr>
                        <a:t>Attention</a:t>
                      </a:r>
                    </a:p>
                  </a:txBody>
                  <a:tcPr marL="126526" marR="126526" marT="94895" marB="94895"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66BA36"/>
                    </a:solidFill>
                  </a:tcPr>
                </a:tc>
                <a:tc>
                  <a:txBody>
                    <a:bodyPr/>
                    <a:lstStyle/>
                    <a:p>
                      <a:pPr algn="ctr" fontAlgn="ctr"/>
                      <a:r>
                        <a:rPr lang="en" sz="2000" b="1" dirty="0">
                          <a:solidFill>
                            <a:schemeClr val="bg1"/>
                          </a:solidFill>
                          <a:effectLst/>
                          <a:latin typeface="Lexend" pitchFamily="2" charset="0"/>
                          <a:ea typeface="+mj-ea"/>
                        </a:rPr>
                        <a:t>Self-Attention</a:t>
                      </a:r>
                    </a:p>
                  </a:txBody>
                  <a:tcPr marL="126526" marR="126526" marT="94895" marB="94895"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66BA36"/>
                    </a:solidFill>
                  </a:tcPr>
                </a:tc>
                <a:extLst>
                  <a:ext uri="{0D108BD9-81ED-4DB2-BD59-A6C34878D82A}">
                    <a16:rowId xmlns:a16="http://schemas.microsoft.com/office/drawing/2014/main" val="1194245025"/>
                  </a:ext>
                </a:extLst>
              </a:tr>
              <a:tr h="1028099">
                <a:tc>
                  <a:txBody>
                    <a:bodyPr/>
                    <a:lstStyle/>
                    <a:p>
                      <a:pPr algn="ctr" fontAlgn="ctr"/>
                      <a:r>
                        <a:rPr lang="zh-CN" altLang="en-US" sz="1600" b="0" dirty="0">
                          <a:solidFill>
                            <a:srgbClr val="1D1D1A"/>
                          </a:solidFill>
                          <a:effectLst/>
                          <a:latin typeface="Lexend" pitchFamily="2" charset="0"/>
                          <a:ea typeface="+mj-ea"/>
                        </a:rPr>
                        <a:t>​</a:t>
                      </a:r>
                      <a:r>
                        <a:rPr lang="zh-CN" altLang="en-US" sz="1600" b="1" dirty="0">
                          <a:solidFill>
                            <a:srgbClr val="1D1D1A"/>
                          </a:solidFill>
                          <a:effectLst/>
                          <a:latin typeface="Lexend" pitchFamily="2" charset="0"/>
                          <a:ea typeface="+mj-ea"/>
                        </a:rPr>
                        <a:t>​数据来源​</a:t>
                      </a:r>
                      <a:r>
                        <a:rPr lang="zh-CN" altLang="en-US" sz="1600" b="0" dirty="0">
                          <a:solidFill>
                            <a:srgbClr val="1D1D1A"/>
                          </a:solidFill>
                          <a:effectLst/>
                          <a:latin typeface="Lexend" pitchFamily="2" charset="0"/>
                          <a:ea typeface="+mj-ea"/>
                        </a:rPr>
                        <a:t>​</a:t>
                      </a:r>
                    </a:p>
                  </a:txBody>
                  <a:tcPr marL="126526" marR="126526" marT="94895" marB="94895"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FFFFF"/>
                    </a:solidFill>
                  </a:tcPr>
                </a:tc>
                <a:tc>
                  <a:txBody>
                    <a:bodyPr/>
                    <a:lstStyle/>
                    <a:p>
                      <a:pPr algn="ctr" fontAlgn="ctr"/>
                      <a:r>
                        <a:rPr lang="en" sz="1600" b="0" dirty="0">
                          <a:solidFill>
                            <a:srgbClr val="1D1D1A"/>
                          </a:solidFill>
                          <a:effectLst/>
                          <a:latin typeface="Lexend" pitchFamily="2" charset="0"/>
                          <a:ea typeface="+mj-ea"/>
                        </a:rPr>
                        <a:t>Q</a:t>
                      </a:r>
                      <a:r>
                        <a:rPr lang="zh-CN" altLang="en-US" sz="1600" b="0" dirty="0">
                          <a:solidFill>
                            <a:srgbClr val="1D1D1A"/>
                          </a:solidFill>
                          <a:effectLst/>
                          <a:latin typeface="Lexend" pitchFamily="2" charset="0"/>
                          <a:ea typeface="+mj-ea"/>
                        </a:rPr>
                        <a:t> 与 </a:t>
                      </a:r>
                      <a:r>
                        <a:rPr lang="en" sz="1600" b="0" dirty="0">
                          <a:solidFill>
                            <a:srgbClr val="1D1D1A"/>
                          </a:solidFill>
                          <a:effectLst/>
                          <a:latin typeface="Lexend" pitchFamily="2" charset="0"/>
                          <a:ea typeface="+mj-ea"/>
                        </a:rPr>
                        <a:t>K/V</a:t>
                      </a:r>
                      <a:r>
                        <a:rPr lang="zh-CN" altLang="en-US" sz="1600" b="0" dirty="0">
                          <a:solidFill>
                            <a:srgbClr val="1D1D1A"/>
                          </a:solidFill>
                          <a:effectLst/>
                          <a:latin typeface="Lexend" pitchFamily="2" charset="0"/>
                          <a:ea typeface="+mj-ea"/>
                        </a:rPr>
                        <a:t> 通常不同源（如编码器与解码器）</a:t>
                      </a:r>
                    </a:p>
                  </a:txBody>
                  <a:tcPr marL="126526" marR="126526" marT="94895" marB="94895"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FFFFF"/>
                    </a:solidFill>
                  </a:tcPr>
                </a:tc>
                <a:tc>
                  <a:txBody>
                    <a:bodyPr/>
                    <a:lstStyle/>
                    <a:p>
                      <a:pPr algn="ctr" fontAlgn="base"/>
                      <a:r>
                        <a:rPr lang="en" sz="1600" b="0" dirty="0">
                          <a:solidFill>
                            <a:srgbClr val="1D1D1A"/>
                          </a:solidFill>
                          <a:effectLst/>
                          <a:latin typeface="Lexend" pitchFamily="2" charset="0"/>
                          <a:ea typeface="+mj-ea"/>
                        </a:rPr>
                        <a:t>Q、K、V</a:t>
                      </a:r>
                      <a:r>
                        <a:rPr lang="zh-CN" altLang="en-US" sz="1600" b="0" dirty="0">
                          <a:solidFill>
                            <a:srgbClr val="1D1D1A"/>
                          </a:solidFill>
                          <a:effectLst/>
                          <a:latin typeface="Lexend" pitchFamily="2" charset="0"/>
                          <a:ea typeface="+mj-ea"/>
                        </a:rPr>
                        <a:t> 均来自同一输入序列</a:t>
                      </a:r>
                    </a:p>
                  </a:txBody>
                  <a:tcPr marL="126526" marR="126526" marT="94895" marB="94895"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3225433127"/>
                  </a:ext>
                </a:extLst>
              </a:tr>
              <a:tr h="1028099">
                <a:tc>
                  <a:txBody>
                    <a:bodyPr/>
                    <a:lstStyle/>
                    <a:p>
                      <a:pPr algn="ctr" fontAlgn="ctr"/>
                      <a:r>
                        <a:rPr lang="zh-CN" altLang="en-US" sz="1600" b="0" dirty="0">
                          <a:solidFill>
                            <a:srgbClr val="1D1D1A"/>
                          </a:solidFill>
                          <a:effectLst/>
                          <a:latin typeface="Lexend" pitchFamily="2" charset="0"/>
                          <a:ea typeface="+mj-ea"/>
                        </a:rPr>
                        <a:t>​</a:t>
                      </a:r>
                      <a:r>
                        <a:rPr lang="zh-CN" altLang="en-US" sz="1600" b="1" dirty="0">
                          <a:solidFill>
                            <a:srgbClr val="1D1D1A"/>
                          </a:solidFill>
                          <a:effectLst/>
                          <a:latin typeface="Lexend" pitchFamily="2" charset="0"/>
                          <a:ea typeface="+mj-ea"/>
                        </a:rPr>
                        <a:t>​功能目标​</a:t>
                      </a:r>
                      <a:r>
                        <a:rPr lang="zh-CN" altLang="en-US" sz="1600" b="0" dirty="0">
                          <a:solidFill>
                            <a:srgbClr val="1D1D1A"/>
                          </a:solidFill>
                          <a:effectLst/>
                          <a:latin typeface="Lexend" pitchFamily="2" charset="0"/>
                          <a:ea typeface="+mj-ea"/>
                        </a:rPr>
                        <a:t>​</a:t>
                      </a:r>
                    </a:p>
                  </a:txBody>
                  <a:tcPr marL="126526" marR="126526" marT="94895" marB="94895"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FFFFF"/>
                    </a:solidFill>
                  </a:tcPr>
                </a:tc>
                <a:tc>
                  <a:txBody>
                    <a:bodyPr/>
                    <a:lstStyle/>
                    <a:p>
                      <a:pPr algn="ctr" fontAlgn="ctr"/>
                      <a:r>
                        <a:rPr lang="zh-CN" altLang="en-US" sz="1600" b="0" dirty="0">
                          <a:solidFill>
                            <a:srgbClr val="1D1D1A"/>
                          </a:solidFill>
                          <a:effectLst/>
                          <a:latin typeface="Lexend" pitchFamily="2" charset="0"/>
                          <a:ea typeface="+mj-ea"/>
                        </a:rPr>
                        <a:t>跨序列关联（如翻译中源语言→目标语言）</a:t>
                      </a:r>
                    </a:p>
                  </a:txBody>
                  <a:tcPr marL="126526" marR="126526" marT="94895" marB="94895"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FFFFF"/>
                    </a:solidFill>
                  </a:tcPr>
                </a:tc>
                <a:tc>
                  <a:txBody>
                    <a:bodyPr/>
                    <a:lstStyle/>
                    <a:p>
                      <a:pPr algn="ctr" fontAlgn="base"/>
                      <a:r>
                        <a:rPr lang="zh-CN" altLang="en-US" sz="1600" b="0" dirty="0">
                          <a:solidFill>
                            <a:srgbClr val="1D1D1A"/>
                          </a:solidFill>
                          <a:effectLst/>
                          <a:latin typeface="Lexend" pitchFamily="2" charset="0"/>
                          <a:ea typeface="+mj-ea"/>
                        </a:rPr>
                        <a:t>单序列内部依赖建模（如指代消解）</a:t>
                      </a:r>
                    </a:p>
                  </a:txBody>
                  <a:tcPr marL="126526" marR="126526" marT="94895" marB="94895"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364179601"/>
                  </a:ext>
                </a:extLst>
              </a:tr>
              <a:tr h="689662">
                <a:tc>
                  <a:txBody>
                    <a:bodyPr/>
                    <a:lstStyle/>
                    <a:p>
                      <a:pPr algn="ctr" fontAlgn="ctr"/>
                      <a:r>
                        <a:rPr lang="zh-CN" altLang="en-US" sz="1600" b="0" dirty="0">
                          <a:solidFill>
                            <a:srgbClr val="1D1D1A"/>
                          </a:solidFill>
                          <a:effectLst/>
                          <a:latin typeface="Lexend" pitchFamily="2" charset="0"/>
                          <a:ea typeface="+mj-ea"/>
                        </a:rPr>
                        <a:t>​</a:t>
                      </a:r>
                      <a:r>
                        <a:rPr lang="zh-CN" altLang="en-US" sz="1600" b="1" dirty="0">
                          <a:solidFill>
                            <a:srgbClr val="1D1D1A"/>
                          </a:solidFill>
                          <a:effectLst/>
                          <a:latin typeface="Lexend" pitchFamily="2" charset="0"/>
                          <a:ea typeface="+mj-ea"/>
                        </a:rPr>
                        <a:t>​复 杂 度​</a:t>
                      </a:r>
                      <a:r>
                        <a:rPr lang="zh-CN" altLang="en-US" sz="1600" b="0" dirty="0">
                          <a:solidFill>
                            <a:srgbClr val="1D1D1A"/>
                          </a:solidFill>
                          <a:effectLst/>
                          <a:latin typeface="Lexend" pitchFamily="2" charset="0"/>
                          <a:ea typeface="+mj-ea"/>
                        </a:rPr>
                        <a:t>​</a:t>
                      </a:r>
                    </a:p>
                  </a:txBody>
                  <a:tcPr marL="126526" marR="126526" marT="94895" marB="94895"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FFFFF"/>
                    </a:solidFill>
                  </a:tcPr>
                </a:tc>
                <a:tc>
                  <a:txBody>
                    <a:bodyPr/>
                    <a:lstStyle/>
                    <a:p>
                      <a:pPr algn="ctr" fontAlgn="ctr"/>
                      <a:r>
                        <a:rPr lang="en" sz="1600" b="0" dirty="0">
                          <a:solidFill>
                            <a:srgbClr val="1D1D1A"/>
                          </a:solidFill>
                          <a:effectLst/>
                          <a:latin typeface="Lexend" pitchFamily="2" charset="0"/>
                          <a:ea typeface="+mj-ea"/>
                        </a:rPr>
                        <a:t>O(n*m)（</a:t>
                      </a:r>
                      <a:r>
                        <a:rPr lang="en" sz="1600" b="0" dirty="0" err="1">
                          <a:solidFill>
                            <a:srgbClr val="1D1D1A"/>
                          </a:solidFill>
                          <a:effectLst/>
                          <a:latin typeface="Lexend" pitchFamily="2" charset="0"/>
                          <a:ea typeface="+mj-ea"/>
                        </a:rPr>
                        <a:t>n、m</a:t>
                      </a:r>
                      <a:r>
                        <a:rPr lang="zh-CN" altLang="en-US" sz="1600" b="0" dirty="0">
                          <a:solidFill>
                            <a:srgbClr val="1D1D1A"/>
                          </a:solidFill>
                          <a:effectLst/>
                          <a:latin typeface="Lexend" pitchFamily="2" charset="0"/>
                          <a:ea typeface="+mj-ea"/>
                        </a:rPr>
                        <a:t>为两序列长度）</a:t>
                      </a:r>
                    </a:p>
                  </a:txBody>
                  <a:tcPr marL="126526" marR="126526" marT="94895" marB="94895"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FFFFF"/>
                    </a:solidFill>
                  </a:tcPr>
                </a:tc>
                <a:tc>
                  <a:txBody>
                    <a:bodyPr/>
                    <a:lstStyle/>
                    <a:p>
                      <a:pPr algn="ctr" fontAlgn="base"/>
                      <a:r>
                        <a:rPr lang="en" sz="1600" b="0" dirty="0">
                          <a:solidFill>
                            <a:srgbClr val="1D1D1A"/>
                          </a:solidFill>
                          <a:effectLst/>
                          <a:latin typeface="Lexend" pitchFamily="2" charset="0"/>
                          <a:ea typeface="+mj-ea"/>
                        </a:rPr>
                        <a:t>O(n²)（</a:t>
                      </a:r>
                      <a:r>
                        <a:rPr lang="zh-CN" altLang="en-US" sz="1600" b="0" dirty="0">
                          <a:solidFill>
                            <a:srgbClr val="1D1D1A"/>
                          </a:solidFill>
                          <a:effectLst/>
                          <a:latin typeface="Lexend" pitchFamily="2" charset="0"/>
                          <a:ea typeface="+mj-ea"/>
                        </a:rPr>
                        <a:t>单序列长度</a:t>
                      </a:r>
                      <a:r>
                        <a:rPr lang="en" sz="1600" b="0" dirty="0">
                          <a:solidFill>
                            <a:srgbClr val="1D1D1A"/>
                          </a:solidFill>
                          <a:effectLst/>
                          <a:latin typeface="Lexend" pitchFamily="2" charset="0"/>
                          <a:ea typeface="+mj-ea"/>
                        </a:rPr>
                        <a:t>n）</a:t>
                      </a:r>
                    </a:p>
                  </a:txBody>
                  <a:tcPr marL="126526" marR="126526" marT="94895" marB="94895"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4031119110"/>
                  </a:ext>
                </a:extLst>
              </a:tr>
              <a:tr h="689662">
                <a:tc>
                  <a:txBody>
                    <a:bodyPr/>
                    <a:lstStyle/>
                    <a:p>
                      <a:pPr algn="ctr" fontAlgn="ctr"/>
                      <a:r>
                        <a:rPr lang="zh-CN" altLang="en-US" sz="1600" b="0" dirty="0">
                          <a:solidFill>
                            <a:srgbClr val="1D1D1A"/>
                          </a:solidFill>
                          <a:effectLst/>
                          <a:latin typeface="Lexend" pitchFamily="2" charset="0"/>
                          <a:ea typeface="+mj-ea"/>
                        </a:rPr>
                        <a:t>​</a:t>
                      </a:r>
                      <a:r>
                        <a:rPr lang="zh-CN" altLang="en-US" sz="1600" b="1" dirty="0">
                          <a:solidFill>
                            <a:srgbClr val="1D1D1A"/>
                          </a:solidFill>
                          <a:effectLst/>
                          <a:latin typeface="Lexend" pitchFamily="2" charset="0"/>
                          <a:ea typeface="+mj-ea"/>
                        </a:rPr>
                        <a:t>​位置编码​</a:t>
                      </a:r>
                      <a:r>
                        <a:rPr lang="zh-CN" altLang="en-US" sz="1600" b="0" dirty="0">
                          <a:solidFill>
                            <a:srgbClr val="1D1D1A"/>
                          </a:solidFill>
                          <a:effectLst/>
                          <a:latin typeface="Lexend" pitchFamily="2" charset="0"/>
                          <a:ea typeface="+mj-ea"/>
                        </a:rPr>
                        <a:t>​</a:t>
                      </a:r>
                    </a:p>
                  </a:txBody>
                  <a:tcPr marL="126526" marR="126526" marT="94895" marB="94895"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FFFFF"/>
                    </a:solidFill>
                  </a:tcPr>
                </a:tc>
                <a:tc>
                  <a:txBody>
                    <a:bodyPr/>
                    <a:lstStyle/>
                    <a:p>
                      <a:pPr algn="ctr" fontAlgn="ctr"/>
                      <a:r>
                        <a:rPr lang="zh-CN" altLang="en-US" sz="1600" b="0">
                          <a:solidFill>
                            <a:srgbClr val="1D1D1A"/>
                          </a:solidFill>
                          <a:effectLst/>
                          <a:latin typeface="Lexend" pitchFamily="2" charset="0"/>
                          <a:ea typeface="+mj-ea"/>
                        </a:rPr>
                        <a:t>需显式编码（如</a:t>
                      </a:r>
                      <a:r>
                        <a:rPr lang="en" sz="1600" b="0">
                          <a:solidFill>
                            <a:srgbClr val="1D1D1A"/>
                          </a:solidFill>
                          <a:effectLst/>
                          <a:latin typeface="Lexend" pitchFamily="2" charset="0"/>
                          <a:ea typeface="+mj-ea"/>
                        </a:rPr>
                        <a:t>RNN</a:t>
                      </a:r>
                      <a:r>
                        <a:rPr lang="zh-CN" altLang="en-US" sz="1600" b="0">
                          <a:solidFill>
                            <a:srgbClr val="1D1D1A"/>
                          </a:solidFill>
                          <a:effectLst/>
                          <a:latin typeface="Lexend" pitchFamily="2" charset="0"/>
                          <a:ea typeface="+mj-ea"/>
                        </a:rPr>
                        <a:t>隐藏状态）</a:t>
                      </a:r>
                    </a:p>
                  </a:txBody>
                  <a:tcPr marL="126526" marR="126526" marT="94895" marB="94895"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FFFFF"/>
                    </a:solidFill>
                  </a:tcPr>
                </a:tc>
                <a:tc>
                  <a:txBody>
                    <a:bodyPr/>
                    <a:lstStyle/>
                    <a:p>
                      <a:pPr algn="ctr" fontAlgn="base"/>
                      <a:r>
                        <a:rPr lang="zh-CN" altLang="en-US" sz="1600" b="0" dirty="0">
                          <a:solidFill>
                            <a:srgbClr val="1D1D1A"/>
                          </a:solidFill>
                          <a:effectLst/>
                          <a:latin typeface="Lexend" pitchFamily="2" charset="0"/>
                          <a:ea typeface="+mj-ea"/>
                        </a:rPr>
                        <a:t>需额外位置编码（如</a:t>
                      </a:r>
                      <a:r>
                        <a:rPr lang="en" sz="1600" b="0" dirty="0">
                          <a:solidFill>
                            <a:srgbClr val="1D1D1A"/>
                          </a:solidFill>
                          <a:effectLst/>
                          <a:latin typeface="Lexend" pitchFamily="2" charset="0"/>
                          <a:ea typeface="+mj-ea"/>
                        </a:rPr>
                        <a:t>Sinusoidal/RoPE）</a:t>
                      </a:r>
                    </a:p>
                  </a:txBody>
                  <a:tcPr marL="126526" marR="126526" marT="94895" marB="94895"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3574963321"/>
                  </a:ext>
                </a:extLst>
              </a:tr>
              <a:tr h="689662">
                <a:tc>
                  <a:txBody>
                    <a:bodyPr/>
                    <a:lstStyle/>
                    <a:p>
                      <a:pPr algn="ctr" fontAlgn="ctr"/>
                      <a:r>
                        <a:rPr lang="zh-CN" altLang="en-US" sz="1600" b="0" dirty="0">
                          <a:solidFill>
                            <a:srgbClr val="1D1D1A"/>
                          </a:solidFill>
                          <a:effectLst/>
                          <a:latin typeface="Lexend" pitchFamily="2" charset="0"/>
                          <a:ea typeface="+mj-ea"/>
                        </a:rPr>
                        <a:t>​</a:t>
                      </a:r>
                      <a:r>
                        <a:rPr lang="zh-CN" altLang="en-US" sz="1600" b="1" dirty="0">
                          <a:solidFill>
                            <a:srgbClr val="1D1D1A"/>
                          </a:solidFill>
                          <a:effectLst/>
                          <a:latin typeface="Lexend" pitchFamily="2" charset="0"/>
                          <a:ea typeface="+mj-ea"/>
                        </a:rPr>
                        <a:t>​典型场景​</a:t>
                      </a:r>
                      <a:r>
                        <a:rPr lang="zh-CN" altLang="en-US" sz="1600" b="0" dirty="0">
                          <a:solidFill>
                            <a:srgbClr val="1D1D1A"/>
                          </a:solidFill>
                          <a:effectLst/>
                          <a:latin typeface="Lexend" pitchFamily="2" charset="0"/>
                          <a:ea typeface="+mj-ea"/>
                        </a:rPr>
                        <a:t>​</a:t>
                      </a:r>
                    </a:p>
                  </a:txBody>
                  <a:tcPr marL="126526" marR="126526" marT="94895" marB="94895"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FFFFF"/>
                    </a:solidFill>
                  </a:tcPr>
                </a:tc>
                <a:tc>
                  <a:txBody>
                    <a:bodyPr/>
                    <a:lstStyle/>
                    <a:p>
                      <a:pPr algn="ctr" fontAlgn="ctr"/>
                      <a:r>
                        <a:rPr lang="en" sz="1600" b="0" dirty="0">
                          <a:solidFill>
                            <a:srgbClr val="1D1D1A"/>
                          </a:solidFill>
                          <a:effectLst/>
                          <a:latin typeface="Lexend" pitchFamily="2" charset="0"/>
                          <a:ea typeface="+mj-ea"/>
                        </a:rPr>
                        <a:t>Seq2Seq</a:t>
                      </a:r>
                      <a:r>
                        <a:rPr lang="zh-CN" altLang="en-US" sz="1600" b="0" dirty="0">
                          <a:solidFill>
                            <a:srgbClr val="1D1D1A"/>
                          </a:solidFill>
                          <a:effectLst/>
                          <a:latin typeface="Lexend" pitchFamily="2" charset="0"/>
                          <a:ea typeface="+mj-ea"/>
                        </a:rPr>
                        <a:t> 模型、跨模态任务</a:t>
                      </a:r>
                    </a:p>
                  </a:txBody>
                  <a:tcPr marL="126526" marR="126526" marT="94895" marB="94895"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FFFFF"/>
                    </a:solidFill>
                  </a:tcPr>
                </a:tc>
                <a:tc>
                  <a:txBody>
                    <a:bodyPr/>
                    <a:lstStyle/>
                    <a:p>
                      <a:pPr algn="ctr" fontAlgn="ctr"/>
                      <a:r>
                        <a:rPr lang="en" sz="1600" b="0" dirty="0" err="1">
                          <a:solidFill>
                            <a:srgbClr val="1D1D1A"/>
                          </a:solidFill>
                          <a:effectLst/>
                          <a:latin typeface="Lexend" pitchFamily="2" charset="0"/>
                          <a:ea typeface="+mj-ea"/>
                        </a:rPr>
                        <a:t>Transformer、BERT</a:t>
                      </a:r>
                      <a:r>
                        <a:rPr lang="zh-CN" altLang="en-US" sz="1600" b="0" dirty="0">
                          <a:solidFill>
                            <a:srgbClr val="1D1D1A"/>
                          </a:solidFill>
                          <a:effectLst/>
                          <a:latin typeface="Lexend" pitchFamily="2" charset="0"/>
                          <a:ea typeface="+mj-ea"/>
                        </a:rPr>
                        <a:t> 等单模态模型</a:t>
                      </a:r>
                    </a:p>
                  </a:txBody>
                  <a:tcPr marL="126526" marR="126526" marT="94895" marB="94895"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2872791140"/>
                  </a:ext>
                </a:extLst>
              </a:tr>
            </a:tbl>
          </a:graphicData>
        </a:graphic>
      </p:graphicFrame>
    </p:spTree>
    <p:extLst>
      <p:ext uri="{BB962C8B-B14F-4D97-AF65-F5344CB8AC3E}">
        <p14:creationId xmlns:p14="http://schemas.microsoft.com/office/powerpoint/2010/main" val="42098392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D9DB7F7A-E682-83D8-416D-B3C0859DD3A5}"/>
              </a:ext>
            </a:extLst>
          </p:cNvPr>
          <p:cNvSpPr>
            <a:spLocks noGrp="1"/>
          </p:cNvSpPr>
          <p:nvPr>
            <p:ph type="title"/>
          </p:nvPr>
        </p:nvSpPr>
        <p:spPr/>
        <p:txBody>
          <a:bodyPr/>
          <a:lstStyle/>
          <a:p>
            <a:r>
              <a:rPr lang="zh-CN" altLang="en-US" dirty="0"/>
              <a:t>网上的不同版本</a:t>
            </a:r>
            <a:r>
              <a:rPr lang="en-US" altLang="zh-CN" dirty="0"/>
              <a:t>——</a:t>
            </a:r>
            <a:r>
              <a:rPr lang="zh-CN" altLang="en-US" dirty="0"/>
              <a:t>李宏毅</a:t>
            </a:r>
          </a:p>
        </p:txBody>
      </p:sp>
      <p:sp>
        <p:nvSpPr>
          <p:cNvPr id="5" name="内容占位符 4">
            <a:extLst>
              <a:ext uri="{FF2B5EF4-FFF2-40B4-BE49-F238E27FC236}">
                <a16:creationId xmlns:a16="http://schemas.microsoft.com/office/drawing/2014/main" id="{28CB5A45-22F1-3317-BBE4-B7E434FB1588}"/>
              </a:ext>
            </a:extLst>
          </p:cNvPr>
          <p:cNvSpPr>
            <a:spLocks noGrp="1"/>
          </p:cNvSpPr>
          <p:nvPr>
            <p:ph sz="half" idx="1"/>
          </p:nvPr>
        </p:nvSpPr>
        <p:spPr/>
        <p:txBody>
          <a:bodyPr/>
          <a:lstStyle/>
          <a:p>
            <a:endParaRPr lang="zh-CN" altLang="en-US"/>
          </a:p>
        </p:txBody>
      </p:sp>
      <p:pic>
        <p:nvPicPr>
          <p:cNvPr id="12290" name="Picture 2">
            <a:extLst>
              <a:ext uri="{FF2B5EF4-FFF2-40B4-BE49-F238E27FC236}">
                <a16:creationId xmlns:a16="http://schemas.microsoft.com/office/drawing/2014/main" id="{393F790A-1CF6-6274-9A8F-E68DE0C923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67495" y="1111979"/>
            <a:ext cx="7061771" cy="52963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1469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D9DB7F7A-E682-83D8-416D-B3C0859DD3A5}"/>
              </a:ext>
            </a:extLst>
          </p:cNvPr>
          <p:cNvSpPr>
            <a:spLocks noGrp="1"/>
          </p:cNvSpPr>
          <p:nvPr>
            <p:ph type="title"/>
          </p:nvPr>
        </p:nvSpPr>
        <p:spPr/>
        <p:txBody>
          <a:bodyPr/>
          <a:lstStyle/>
          <a:p>
            <a:r>
              <a:rPr lang="zh-CN" altLang="en-US" dirty="0"/>
              <a:t>网上的不同版本</a:t>
            </a:r>
            <a:r>
              <a:rPr lang="en-US" altLang="zh-CN" dirty="0"/>
              <a:t>——</a:t>
            </a:r>
            <a:r>
              <a:rPr lang="zh-CN" altLang="en-US" dirty="0"/>
              <a:t>李宏毅</a:t>
            </a:r>
          </a:p>
        </p:txBody>
      </p:sp>
      <p:pic>
        <p:nvPicPr>
          <p:cNvPr id="13314" name="Picture 2" descr="How The Self-attention Layer Works in Transformer Model?">
            <a:extLst>
              <a:ext uri="{FF2B5EF4-FFF2-40B4-BE49-F238E27FC236}">
                <a16:creationId xmlns:a16="http://schemas.microsoft.com/office/drawing/2014/main" id="{045067E4-A7A0-B676-A371-0437324384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9237" y="1365249"/>
            <a:ext cx="9312942" cy="49699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54272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11B95A44-CCF2-9448-AD90-014C7B1CC7EC}"/>
              </a:ext>
            </a:extLst>
          </p:cNvPr>
          <p:cNvSpPr txBox="1"/>
          <p:nvPr/>
        </p:nvSpPr>
        <p:spPr>
          <a:xfrm>
            <a:off x="4728456" y="1046095"/>
            <a:ext cx="2739853" cy="2646878"/>
          </a:xfrm>
          <a:prstGeom prst="rect">
            <a:avLst/>
          </a:prstGeom>
          <a:noFill/>
        </p:spPr>
        <p:txBody>
          <a:bodyPr wrap="none" rtlCol="0">
            <a:spAutoFit/>
          </a:bodyPr>
          <a:lstStyle/>
          <a:p>
            <a:pPr algn="ctr"/>
            <a:r>
              <a:rPr kumimoji="1" lang="en-US" altLang="zh-CN" sz="16600" b="1" dirty="0">
                <a:gradFill>
                  <a:gsLst>
                    <a:gs pos="4000">
                      <a:srgbClr val="126FFC"/>
                    </a:gs>
                    <a:gs pos="73000">
                      <a:srgbClr val="126FFC">
                        <a:alpha val="0"/>
                      </a:srgbClr>
                    </a:gs>
                  </a:gsLst>
                  <a:lin ang="5400000" scaled="1"/>
                </a:gradFill>
                <a:latin typeface="PingFang SC Semibold" panose="020B0400000000000000" pitchFamily="34" charset="-122"/>
                <a:ea typeface="PingFang SC Semibold" panose="020B0400000000000000" pitchFamily="34" charset="-122"/>
              </a:rPr>
              <a:t>04</a:t>
            </a:r>
            <a:endParaRPr kumimoji="1" lang="zh-CN" altLang="en-US" sz="16600" b="1" dirty="0">
              <a:gradFill>
                <a:gsLst>
                  <a:gs pos="4000">
                    <a:srgbClr val="126FFC"/>
                  </a:gs>
                  <a:gs pos="73000">
                    <a:srgbClr val="126FFC">
                      <a:alpha val="0"/>
                    </a:srgbClr>
                  </a:gs>
                </a:gsLst>
                <a:lin ang="5400000" scaled="1"/>
              </a:gradFill>
              <a:latin typeface="PingFang SC Semibold" panose="020B0400000000000000" pitchFamily="34" charset="-122"/>
              <a:ea typeface="PingFang SC Semibold" panose="020B0400000000000000" pitchFamily="34" charset="-122"/>
            </a:endParaRPr>
          </a:p>
        </p:txBody>
      </p:sp>
      <p:sp>
        <p:nvSpPr>
          <p:cNvPr id="3" name="内容占位符 2">
            <a:extLst>
              <a:ext uri="{FF2B5EF4-FFF2-40B4-BE49-F238E27FC236}">
                <a16:creationId xmlns:a16="http://schemas.microsoft.com/office/drawing/2014/main" id="{499700D0-0E5A-4E5C-0761-B33E2775D9FE}"/>
              </a:ext>
            </a:extLst>
          </p:cNvPr>
          <p:cNvSpPr>
            <a:spLocks noGrp="1"/>
          </p:cNvSpPr>
          <p:nvPr>
            <p:ph sz="half" idx="1"/>
          </p:nvPr>
        </p:nvSpPr>
        <p:spPr/>
        <p:txBody>
          <a:bodyPr>
            <a:normAutofit fontScale="92500"/>
          </a:bodyPr>
          <a:lstStyle/>
          <a:p>
            <a:r>
              <a:rPr lang="en-US" altLang="zh-CN" dirty="0"/>
              <a:t>Multi-Head</a:t>
            </a:r>
            <a:r>
              <a:rPr lang="zh-CN" altLang="en-US" dirty="0"/>
              <a:t> </a:t>
            </a:r>
            <a:r>
              <a:rPr lang="en-US" altLang="zh-CN" dirty="0"/>
              <a:t>Self</a:t>
            </a:r>
            <a:r>
              <a:rPr lang="zh-CN" altLang="en-US" dirty="0"/>
              <a:t> </a:t>
            </a:r>
            <a:r>
              <a:rPr lang="en-US" altLang="zh-CN" dirty="0"/>
              <a:t>Attention</a:t>
            </a:r>
            <a:r>
              <a:rPr lang="zh-CN" altLang="en-US" dirty="0"/>
              <a:t>（</a:t>
            </a:r>
            <a:r>
              <a:rPr lang="en-US" altLang="zh-CN" dirty="0"/>
              <a:t>MHA</a:t>
            </a:r>
            <a:r>
              <a:rPr lang="zh-CN" altLang="en-US" dirty="0"/>
              <a:t>）</a:t>
            </a:r>
          </a:p>
        </p:txBody>
      </p:sp>
    </p:spTree>
    <p:extLst>
      <p:ext uri="{BB962C8B-B14F-4D97-AF65-F5344CB8AC3E}">
        <p14:creationId xmlns:p14="http://schemas.microsoft.com/office/powerpoint/2010/main" val="349549098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26E6CBF8-C45D-F2A9-771B-71ACC73123A1}"/>
              </a:ext>
            </a:extLst>
          </p:cNvPr>
          <p:cNvSpPr>
            <a:spLocks noGrp="1"/>
          </p:cNvSpPr>
          <p:nvPr>
            <p:ph type="title"/>
          </p:nvPr>
        </p:nvSpPr>
        <p:spPr/>
        <p:txBody>
          <a:bodyPr/>
          <a:lstStyle/>
          <a:p>
            <a:r>
              <a:rPr lang="en-US" altLang="zh-CN" dirty="0"/>
              <a:t>Multi-Head</a:t>
            </a:r>
            <a:r>
              <a:rPr lang="zh-CN" altLang="en-US" dirty="0"/>
              <a:t> </a:t>
            </a:r>
            <a:r>
              <a:rPr lang="en-US" altLang="zh-CN" dirty="0"/>
              <a:t>Self</a:t>
            </a:r>
            <a:r>
              <a:rPr lang="zh-CN" altLang="en-US" dirty="0"/>
              <a:t> </a:t>
            </a:r>
            <a:r>
              <a:rPr lang="en-US" altLang="zh-CN" dirty="0"/>
              <a:t>Attention</a:t>
            </a:r>
            <a:endParaRPr lang="zh-CN" altLang="en-US" dirty="0"/>
          </a:p>
        </p:txBody>
      </p:sp>
      <p:pic>
        <p:nvPicPr>
          <p:cNvPr id="2" name="Picture 2" descr="A step-by-step breakdown of self attention | by fishingalone | Medium">
            <a:extLst>
              <a:ext uri="{FF2B5EF4-FFF2-40B4-BE49-F238E27FC236}">
                <a16:creationId xmlns:a16="http://schemas.microsoft.com/office/drawing/2014/main" id="{1E18F9BD-36E8-1C90-3227-66F8D4A0A01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 t="1266" r="-1032" b="3428"/>
          <a:stretch/>
        </p:blipFill>
        <p:spPr bwMode="auto">
          <a:xfrm>
            <a:off x="2109089" y="1371987"/>
            <a:ext cx="7978583" cy="49632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64905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60EAF207-41CB-7C6B-F284-5DA3117C75AF}"/>
              </a:ext>
            </a:extLst>
          </p:cNvPr>
          <p:cNvSpPr>
            <a:spLocks noGrp="1"/>
          </p:cNvSpPr>
          <p:nvPr>
            <p:ph type="title"/>
          </p:nvPr>
        </p:nvSpPr>
        <p:spPr>
          <a:xfrm>
            <a:off x="623635" y="522789"/>
            <a:ext cx="10963473" cy="589190"/>
          </a:xfrm>
        </p:spPr>
        <p:txBody>
          <a:bodyPr/>
          <a:lstStyle/>
          <a:p>
            <a:r>
              <a:rPr lang="en" altLang="zh-CN" dirty="0"/>
              <a:t>Multi-Head Self Attention</a:t>
            </a:r>
            <a:endParaRPr lang="zh-CN" altLang="en-US" dirty="0"/>
          </a:p>
        </p:txBody>
      </p:sp>
      <p:sp>
        <p:nvSpPr>
          <p:cNvPr id="5" name="内容占位符 4">
            <a:extLst>
              <a:ext uri="{FF2B5EF4-FFF2-40B4-BE49-F238E27FC236}">
                <a16:creationId xmlns:a16="http://schemas.microsoft.com/office/drawing/2014/main" id="{8C38FA96-8CB2-E68A-33F8-BECE0F5AD1A1}"/>
              </a:ext>
            </a:extLst>
          </p:cNvPr>
          <p:cNvSpPr>
            <a:spLocks noGrp="1"/>
          </p:cNvSpPr>
          <p:nvPr>
            <p:ph sz="half" idx="1"/>
          </p:nvPr>
        </p:nvSpPr>
        <p:spPr>
          <a:xfrm>
            <a:off x="623635" y="1246909"/>
            <a:ext cx="10963473" cy="5108171"/>
          </a:xfrm>
        </p:spPr>
        <p:txBody>
          <a:bodyPr/>
          <a:lstStyle/>
          <a:p>
            <a:r>
              <a:rPr lang="zh-CN" altLang="en-US" dirty="0"/>
              <a:t>多头自注意力是</a:t>
            </a:r>
            <a:r>
              <a:rPr lang="en" altLang="zh-CN" dirty="0"/>
              <a:t>Self Attention</a:t>
            </a:r>
            <a:r>
              <a:rPr lang="zh-CN" altLang="en-US" dirty="0"/>
              <a:t>的扩展，通过并行运行多个独立的注意力头（</a:t>
            </a:r>
            <a:r>
              <a:rPr lang="en" altLang="zh-CN" dirty="0"/>
              <a:t>Heads</a:t>
            </a:r>
            <a:r>
              <a:rPr lang="zh-CN" altLang="en" dirty="0"/>
              <a:t>），</a:t>
            </a:r>
            <a:r>
              <a:rPr lang="zh-CN" altLang="en-US" dirty="0"/>
              <a:t>分别关注输入的不同特征子空间，最后将结果拼接并通过线性层融合。公式如下：</a:t>
            </a:r>
            <a:br>
              <a:rPr lang="zh-CN" altLang="en-US" dirty="0"/>
            </a:br>
            <a:endParaRPr lang="en-US" altLang="zh-CN" dirty="0"/>
          </a:p>
          <a:p>
            <a:endParaRPr lang="en-US" altLang="zh-CN" dirty="0"/>
          </a:p>
          <a:p>
            <a:endParaRPr lang="en-US" altLang="zh-CN" dirty="0"/>
          </a:p>
          <a:p>
            <a:r>
              <a:rPr lang="zh-CN" altLang="en-US" dirty="0"/>
              <a:t>其中每个头的计算为：</a:t>
            </a:r>
          </a:p>
        </p:txBody>
      </p:sp>
      <p:pic>
        <p:nvPicPr>
          <p:cNvPr id="6" name="图片 5">
            <a:extLst>
              <a:ext uri="{FF2B5EF4-FFF2-40B4-BE49-F238E27FC236}">
                <a16:creationId xmlns:a16="http://schemas.microsoft.com/office/drawing/2014/main" id="{D932D7BB-1D64-B1D8-B4E1-19617CDA568E}"/>
              </a:ext>
            </a:extLst>
          </p:cNvPr>
          <p:cNvPicPr>
            <a:picLocks noChangeAspect="1"/>
          </p:cNvPicPr>
          <p:nvPr/>
        </p:nvPicPr>
        <p:blipFill>
          <a:blip r:embed="rId2"/>
          <a:stretch>
            <a:fillRect/>
          </a:stretch>
        </p:blipFill>
        <p:spPr>
          <a:xfrm>
            <a:off x="1592518" y="2496905"/>
            <a:ext cx="9011723" cy="667535"/>
          </a:xfrm>
          <a:prstGeom prst="rect">
            <a:avLst/>
          </a:prstGeom>
        </p:spPr>
      </p:pic>
      <p:pic>
        <p:nvPicPr>
          <p:cNvPr id="7" name="图片 6">
            <a:extLst>
              <a:ext uri="{FF2B5EF4-FFF2-40B4-BE49-F238E27FC236}">
                <a16:creationId xmlns:a16="http://schemas.microsoft.com/office/drawing/2014/main" id="{0B8FFD9B-04E4-4165-5189-7DEF0583D733}"/>
              </a:ext>
            </a:extLst>
          </p:cNvPr>
          <p:cNvPicPr>
            <a:picLocks noChangeAspect="1"/>
          </p:cNvPicPr>
          <p:nvPr/>
        </p:nvPicPr>
        <p:blipFill>
          <a:blip r:embed="rId3"/>
          <a:stretch>
            <a:fillRect/>
          </a:stretch>
        </p:blipFill>
        <p:spPr>
          <a:xfrm>
            <a:off x="3061099" y="4541461"/>
            <a:ext cx="6074559" cy="667534"/>
          </a:xfrm>
          <a:prstGeom prst="rect">
            <a:avLst/>
          </a:prstGeom>
        </p:spPr>
      </p:pic>
    </p:spTree>
    <p:extLst>
      <p:ext uri="{BB962C8B-B14F-4D97-AF65-F5344CB8AC3E}">
        <p14:creationId xmlns:p14="http://schemas.microsoft.com/office/powerpoint/2010/main" val="29095240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id="{FA409584-F097-3308-10CC-987888F5F9E2}"/>
              </a:ext>
            </a:extLst>
          </p:cNvPr>
          <p:cNvSpPr>
            <a:spLocks noGrp="1"/>
          </p:cNvSpPr>
          <p:nvPr>
            <p:ph type="title"/>
          </p:nvPr>
        </p:nvSpPr>
        <p:spPr/>
        <p:txBody>
          <a:bodyPr/>
          <a:lstStyle/>
          <a:p>
            <a:r>
              <a:rPr lang="en-US" altLang="zh-CN" dirty="0"/>
              <a:t>Multi-Head</a:t>
            </a:r>
            <a:r>
              <a:rPr lang="zh-CN" altLang="en-US" dirty="0"/>
              <a:t> </a:t>
            </a:r>
            <a:r>
              <a:rPr lang="en-US" altLang="zh-CN" dirty="0"/>
              <a:t>Self</a:t>
            </a:r>
            <a:r>
              <a:rPr lang="zh-CN" altLang="en-US" dirty="0"/>
              <a:t> </a:t>
            </a:r>
            <a:r>
              <a:rPr lang="en-US" altLang="zh-CN" dirty="0"/>
              <a:t>Attention</a:t>
            </a:r>
            <a:endParaRPr lang="zh-CN" altLang="en-US" dirty="0"/>
          </a:p>
        </p:txBody>
      </p:sp>
      <mc:AlternateContent xmlns:mc="http://schemas.openxmlformats.org/markup-compatibility/2006" xmlns:a14="http://schemas.microsoft.com/office/drawing/2010/main">
        <mc:Choice Requires="a14">
          <p:graphicFrame>
            <p:nvGraphicFramePr>
              <p:cNvPr id="4" name="内容占位符 3">
                <a:extLst>
                  <a:ext uri="{FF2B5EF4-FFF2-40B4-BE49-F238E27FC236}">
                    <a16:creationId xmlns:a16="http://schemas.microsoft.com/office/drawing/2014/main" id="{15E63977-CE5C-E921-AB21-8B3F3634A06A}"/>
                  </a:ext>
                </a:extLst>
              </p:cNvPr>
              <p:cNvGraphicFramePr>
                <a:graphicFrameLocks noGrp="1"/>
              </p:cNvGraphicFramePr>
              <p:nvPr>
                <p:ph sz="half" idx="1"/>
                <p:extLst>
                  <p:ext uri="{D42A27DB-BD31-4B8C-83A1-F6EECF244321}">
                    <p14:modId xmlns:p14="http://schemas.microsoft.com/office/powerpoint/2010/main" val="259758720"/>
                  </p:ext>
                </p:extLst>
              </p:nvPr>
            </p:nvGraphicFramePr>
            <p:xfrm>
              <a:off x="623888" y="1246187"/>
              <a:ext cx="10963275" cy="5089023"/>
            </p:xfrm>
            <a:graphic>
              <a:graphicData uri="http://schemas.openxmlformats.org/drawingml/2006/table">
                <a:tbl>
                  <a:tblPr/>
                  <a:tblGrid>
                    <a:gridCol w="2047393">
                      <a:extLst>
                        <a:ext uri="{9D8B030D-6E8A-4147-A177-3AD203B41FA5}">
                          <a16:colId xmlns:a16="http://schemas.microsoft.com/office/drawing/2014/main" val="3334200641"/>
                        </a:ext>
                      </a:extLst>
                    </a:gridCol>
                    <a:gridCol w="4017195">
                      <a:extLst>
                        <a:ext uri="{9D8B030D-6E8A-4147-A177-3AD203B41FA5}">
                          <a16:colId xmlns:a16="http://schemas.microsoft.com/office/drawing/2014/main" val="2232617859"/>
                        </a:ext>
                      </a:extLst>
                    </a:gridCol>
                    <a:gridCol w="4898687">
                      <a:extLst>
                        <a:ext uri="{9D8B030D-6E8A-4147-A177-3AD203B41FA5}">
                          <a16:colId xmlns:a16="http://schemas.microsoft.com/office/drawing/2014/main" val="1091569797"/>
                        </a:ext>
                      </a:extLst>
                    </a:gridCol>
                  </a:tblGrid>
                  <a:tr h="619948">
                    <a:tc>
                      <a:txBody>
                        <a:bodyPr/>
                        <a:lstStyle/>
                        <a:p>
                          <a:pPr algn="ctr"/>
                          <a:r>
                            <a:rPr lang="zh-CN" altLang="en-US" sz="1800" b="1" dirty="0">
                              <a:solidFill>
                                <a:schemeClr val="bg1"/>
                              </a:solidFill>
                              <a:effectLst/>
                              <a:latin typeface="Lexend" pitchFamily="2" charset="0"/>
                              <a:ea typeface="+mj-ea"/>
                            </a:rPr>
                            <a:t>维度</a:t>
                          </a:r>
                        </a:p>
                      </a:txBody>
                      <a:tcPr marL="47625" marR="47625"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66BA36"/>
                        </a:solidFill>
                      </a:tcPr>
                    </a:tc>
                    <a:tc>
                      <a:txBody>
                        <a:bodyPr/>
                        <a:lstStyle/>
                        <a:p>
                          <a:pPr algn="ctr"/>
                          <a:r>
                            <a:rPr lang="en" sz="1800" b="1" dirty="0">
                              <a:solidFill>
                                <a:schemeClr val="bg1"/>
                              </a:solidFill>
                              <a:effectLst/>
                              <a:latin typeface="Lexend" pitchFamily="2" charset="0"/>
                              <a:ea typeface="+mj-ea"/>
                            </a:rPr>
                            <a:t>Self Attention</a:t>
                          </a:r>
                        </a:p>
                      </a:txBody>
                      <a:tcPr marL="47625" marR="47625"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66BA36"/>
                        </a:solidFill>
                      </a:tcPr>
                    </a:tc>
                    <a:tc>
                      <a:txBody>
                        <a:bodyPr/>
                        <a:lstStyle/>
                        <a:p>
                          <a:pPr algn="ctr"/>
                          <a:r>
                            <a:rPr lang="en" sz="1800" b="1" dirty="0">
                              <a:solidFill>
                                <a:schemeClr val="bg1"/>
                              </a:solidFill>
                              <a:effectLst/>
                              <a:latin typeface="Lexend" pitchFamily="2" charset="0"/>
                              <a:ea typeface="+mj-ea"/>
                            </a:rPr>
                            <a:t>Multi-Head Self Attention</a:t>
                          </a:r>
                        </a:p>
                      </a:txBody>
                      <a:tcPr marL="47625" marR="47625"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66BA36"/>
                        </a:solidFill>
                      </a:tcPr>
                    </a:tc>
                    <a:extLst>
                      <a:ext uri="{0D108BD9-81ED-4DB2-BD59-A6C34878D82A}">
                        <a16:rowId xmlns:a16="http://schemas.microsoft.com/office/drawing/2014/main" val="901558396"/>
                      </a:ext>
                    </a:extLst>
                  </a:tr>
                  <a:tr h="551065">
                    <a:tc>
                      <a:txBody>
                        <a:bodyPr/>
                        <a:lstStyle/>
                        <a:p>
                          <a:pPr algn="ctr"/>
                          <a:r>
                            <a:rPr lang="zh-CN" altLang="en-US" sz="1600" b="1" dirty="0">
                              <a:solidFill>
                                <a:srgbClr val="1D1D1A"/>
                              </a:solidFill>
                              <a:effectLst/>
                              <a:latin typeface="Lexend" pitchFamily="2" charset="0"/>
                              <a:ea typeface="+mj-ea"/>
                            </a:rPr>
                            <a:t>注意力头数</a:t>
                          </a:r>
                        </a:p>
                      </a:txBody>
                      <a:tcPr marL="47625" marR="47625"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noFill/>
                      </a:tcPr>
                    </a:tc>
                    <a:tc>
                      <a:txBody>
                        <a:bodyPr/>
                        <a:lstStyle/>
                        <a:p>
                          <a:pPr marL="0" algn="ctr" defTabSz="1219200" rtl="0" eaLnBrk="1" fontAlgn="ctr" latinLnBrk="0" hangingPunct="1"/>
                          <a:r>
                            <a:rPr lang="zh-CN" altLang="en-US" sz="1600" b="0" kern="1200" dirty="0">
                              <a:solidFill>
                                <a:srgbClr val="1D1D1A"/>
                              </a:solidFill>
                              <a:effectLst/>
                              <a:latin typeface="Lexend" pitchFamily="2" charset="0"/>
                              <a:ea typeface="+mj-ea"/>
                              <a:cs typeface="+mn-cs"/>
                            </a:rPr>
                            <a:t>单头（</a:t>
                          </a:r>
                          <a:r>
                            <a:rPr lang="en" sz="1600" b="0" kern="1200" dirty="0">
                              <a:solidFill>
                                <a:srgbClr val="1D1D1A"/>
                              </a:solidFill>
                              <a:effectLst/>
                              <a:latin typeface="Lexend" pitchFamily="2" charset="0"/>
                              <a:ea typeface="+mj-ea"/>
                              <a:cs typeface="+mn-cs"/>
                            </a:rPr>
                            <a:t>Single Head）</a:t>
                          </a:r>
                        </a:p>
                      </a:txBody>
                      <a:tcPr marL="47625" marR="47625"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noFill/>
                      </a:tcPr>
                    </a:tc>
                    <a:tc>
                      <a:txBody>
                        <a:bodyPr/>
                        <a:lstStyle/>
                        <a:p>
                          <a:pPr marL="0" algn="ctr" defTabSz="1219200" rtl="0" eaLnBrk="1" fontAlgn="ctr" latinLnBrk="0" hangingPunct="1"/>
                          <a:r>
                            <a:rPr lang="zh-CN" altLang="en-US" sz="1600" b="0" kern="1200">
                              <a:solidFill>
                                <a:srgbClr val="1D1D1A"/>
                              </a:solidFill>
                              <a:effectLst/>
                              <a:latin typeface="Lexend" pitchFamily="2" charset="0"/>
                              <a:ea typeface="+mj-ea"/>
                              <a:cs typeface="+mn-cs"/>
                            </a:rPr>
                            <a:t>多头（</a:t>
                          </a:r>
                          <a:r>
                            <a:rPr lang="en" sz="1600" b="0" kern="1200">
                              <a:solidFill>
                                <a:srgbClr val="1D1D1A"/>
                              </a:solidFill>
                              <a:effectLst/>
                              <a:latin typeface="Lexend" pitchFamily="2" charset="0"/>
                              <a:ea typeface="+mj-ea"/>
                              <a:cs typeface="+mn-cs"/>
                            </a:rPr>
                            <a:t>Multiple Heads，</a:t>
                          </a:r>
                          <a:r>
                            <a:rPr lang="zh-CN" altLang="en-US" sz="1600" b="0" kern="1200">
                              <a:solidFill>
                                <a:srgbClr val="1D1D1A"/>
                              </a:solidFill>
                              <a:effectLst/>
                              <a:latin typeface="Lexend" pitchFamily="2" charset="0"/>
                              <a:ea typeface="+mj-ea"/>
                              <a:cs typeface="+mn-cs"/>
                            </a:rPr>
                            <a:t>如</a:t>
                          </a:r>
                          <a:r>
                            <a:rPr lang="en-US" altLang="zh-CN" sz="1600" b="0" kern="1200">
                              <a:solidFill>
                                <a:srgbClr val="1D1D1A"/>
                              </a:solidFill>
                              <a:effectLst/>
                              <a:latin typeface="Lexend" pitchFamily="2" charset="0"/>
                              <a:ea typeface="+mj-ea"/>
                              <a:cs typeface="+mn-cs"/>
                            </a:rPr>
                            <a:t>8</a:t>
                          </a:r>
                          <a:r>
                            <a:rPr lang="zh-CN" altLang="en-US" sz="1600" b="0" kern="1200">
                              <a:solidFill>
                                <a:srgbClr val="1D1D1A"/>
                              </a:solidFill>
                              <a:effectLst/>
                              <a:latin typeface="Lexend" pitchFamily="2" charset="0"/>
                              <a:ea typeface="+mj-ea"/>
                              <a:cs typeface="+mn-cs"/>
                            </a:rPr>
                            <a:t>或</a:t>
                          </a:r>
                          <a:r>
                            <a:rPr lang="en-US" altLang="zh-CN" sz="1600" b="0" kern="1200">
                              <a:solidFill>
                                <a:srgbClr val="1D1D1A"/>
                              </a:solidFill>
                              <a:effectLst/>
                              <a:latin typeface="Lexend" pitchFamily="2" charset="0"/>
                              <a:ea typeface="+mj-ea"/>
                              <a:cs typeface="+mn-cs"/>
                            </a:rPr>
                            <a:t>16</a:t>
                          </a:r>
                          <a:r>
                            <a:rPr lang="zh-CN" altLang="en-US" sz="1600" b="0" kern="1200">
                              <a:solidFill>
                                <a:srgbClr val="1D1D1A"/>
                              </a:solidFill>
                              <a:effectLst/>
                              <a:latin typeface="Lexend" pitchFamily="2" charset="0"/>
                              <a:ea typeface="+mj-ea"/>
                              <a:cs typeface="+mn-cs"/>
                            </a:rPr>
                            <a:t>）</a:t>
                          </a:r>
                        </a:p>
                      </a:txBody>
                      <a:tcPr marL="47625" marR="47625"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noFill/>
                      </a:tcPr>
                    </a:tc>
                    <a:extLst>
                      <a:ext uri="{0D108BD9-81ED-4DB2-BD59-A6C34878D82A}">
                        <a16:rowId xmlns:a16="http://schemas.microsoft.com/office/drawing/2014/main" val="1638811506"/>
                      </a:ext>
                    </a:extLst>
                  </a:tr>
                  <a:tr h="551065">
                    <a:tc>
                      <a:txBody>
                        <a:bodyPr/>
                        <a:lstStyle/>
                        <a:p>
                          <a:pPr algn="ctr"/>
                          <a:r>
                            <a:rPr lang="zh-CN" altLang="en-US" sz="1600" b="1" dirty="0">
                              <a:solidFill>
                                <a:srgbClr val="1D1D1A"/>
                              </a:solidFill>
                              <a:effectLst/>
                              <a:latin typeface="Lexend" pitchFamily="2" charset="0"/>
                              <a:ea typeface="+mj-ea"/>
                            </a:rPr>
                            <a:t>参数共享</a:t>
                          </a:r>
                        </a:p>
                      </a:txBody>
                      <a:tcPr marL="47625" marR="47625"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noFill/>
                      </a:tcPr>
                    </a:tc>
                    <a:tc>
                      <a:txBody>
                        <a:bodyPr/>
                        <a:lstStyle/>
                        <a:p>
                          <a:pPr marL="0" algn="ctr" defTabSz="1219200" rtl="0" eaLnBrk="1" fontAlgn="ctr" latinLnBrk="0" hangingPunct="1"/>
                          <a:r>
                            <a:rPr lang="zh-CN" altLang="en-US" sz="1600" b="0" kern="1200" dirty="0">
                              <a:solidFill>
                                <a:srgbClr val="1D1D1A"/>
                              </a:solidFill>
                              <a:effectLst/>
                              <a:latin typeface="Lexend" pitchFamily="2" charset="0"/>
                              <a:ea typeface="+mj-ea"/>
                              <a:cs typeface="+mn-cs"/>
                            </a:rPr>
                            <a:t>所有位置共享同一组</a:t>
                          </a:r>
                          <a:r>
                            <a:rPr lang="en" altLang="zh-CN" sz="1600" b="0" kern="1200" dirty="0">
                              <a:solidFill>
                                <a:srgbClr val="1D1D1A"/>
                              </a:solidFill>
                              <a:effectLst/>
                              <a:latin typeface="Lexend" pitchFamily="2" charset="0"/>
                              <a:ea typeface="+mj-ea"/>
                              <a:cs typeface="+mn-cs"/>
                            </a:rPr>
                            <a:t>Q,K,V</a:t>
                          </a:r>
                          <a:r>
                            <a:rPr lang="zh-CN" altLang="en-US" sz="1600" b="0" kern="1200" dirty="0">
                              <a:solidFill>
                                <a:srgbClr val="1D1D1A"/>
                              </a:solidFill>
                              <a:effectLst/>
                              <a:latin typeface="Lexend" pitchFamily="2" charset="0"/>
                              <a:ea typeface="+mj-ea"/>
                              <a:cs typeface="+mn-cs"/>
                            </a:rPr>
                            <a:t>权重</a:t>
                          </a:r>
                          <a:endParaRPr lang="en" sz="1600" b="0" kern="1200" dirty="0">
                            <a:solidFill>
                              <a:srgbClr val="1D1D1A"/>
                            </a:solidFill>
                            <a:effectLst/>
                            <a:latin typeface="Lexend" pitchFamily="2" charset="0"/>
                            <a:ea typeface="+mj-ea"/>
                            <a:cs typeface="+mn-cs"/>
                          </a:endParaRPr>
                        </a:p>
                      </a:txBody>
                      <a:tcPr marL="47625" marR="47625"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noFill/>
                      </a:tcPr>
                    </a:tc>
                    <a:tc>
                      <a:txBody>
                        <a:bodyPr/>
                        <a:lstStyle/>
                        <a:p>
                          <a:pPr marL="0" algn="ctr" defTabSz="1219200" rtl="0" eaLnBrk="1" fontAlgn="ctr" latinLnBrk="0" hangingPunct="1"/>
                          <a:r>
                            <a:rPr lang="en" sz="1600" b="0" kern="1200" dirty="0">
                              <a:solidFill>
                                <a:srgbClr val="1D1D1A"/>
                              </a:solidFill>
                              <a:effectLst/>
                              <a:latin typeface="Lexend" pitchFamily="2" charset="0"/>
                              <a:ea typeface="+mj-ea"/>
                              <a:cs typeface="+mn-cs"/>
                            </a:rPr>
                            <a:t> </a:t>
                          </a:r>
                          <a:r>
                            <a:rPr lang="zh-CN" altLang="en-US" sz="1600" b="0" kern="1200" dirty="0">
                              <a:solidFill>
                                <a:srgbClr val="1D1D1A"/>
                              </a:solidFill>
                              <a:effectLst/>
                              <a:latin typeface="Lexend" pitchFamily="2" charset="0"/>
                              <a:ea typeface="+mj-ea"/>
                              <a:cs typeface="+mn-cs"/>
                            </a:rPr>
                            <a:t>每个头拥有独立的</a:t>
                          </a:r>
                          <a:r>
                            <a:rPr lang="en" altLang="zh-CN" sz="1600" b="0" kern="1200" dirty="0">
                              <a:solidFill>
                                <a:srgbClr val="1D1D1A"/>
                              </a:solidFill>
                              <a:effectLst/>
                              <a:latin typeface="Lexend" pitchFamily="2" charset="0"/>
                              <a:ea typeface="+mj-ea"/>
                              <a:cs typeface="+mn-cs"/>
                            </a:rPr>
                            <a:t>Q,K,V</a:t>
                          </a:r>
                          <a:r>
                            <a:rPr lang="zh-CN" altLang="en-US" sz="1600" b="0" kern="1200" dirty="0">
                              <a:solidFill>
                                <a:srgbClr val="1D1D1A"/>
                              </a:solidFill>
                              <a:effectLst/>
                              <a:latin typeface="Lexend" pitchFamily="2" charset="0"/>
                              <a:ea typeface="+mj-ea"/>
                              <a:cs typeface="+mn-cs"/>
                            </a:rPr>
                            <a:t>权重</a:t>
                          </a:r>
                          <a:endParaRPr lang="en" sz="1600" b="0" kern="1200" dirty="0">
                            <a:solidFill>
                              <a:srgbClr val="1D1D1A"/>
                            </a:solidFill>
                            <a:effectLst/>
                            <a:latin typeface="Lexend" pitchFamily="2" charset="0"/>
                            <a:ea typeface="+mj-ea"/>
                            <a:cs typeface="+mn-cs"/>
                          </a:endParaRPr>
                        </a:p>
                      </a:txBody>
                      <a:tcPr marL="47625" marR="47625"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noFill/>
                      </a:tcPr>
                    </a:tc>
                    <a:extLst>
                      <a:ext uri="{0D108BD9-81ED-4DB2-BD59-A6C34878D82A}">
                        <a16:rowId xmlns:a16="http://schemas.microsoft.com/office/drawing/2014/main" val="2429800159"/>
                      </a:ext>
                    </a:extLst>
                  </a:tr>
                  <a:tr h="611620">
                    <a:tc>
                      <a:txBody>
                        <a:bodyPr/>
                        <a:lstStyle/>
                        <a:p>
                          <a:pPr algn="ctr"/>
                          <a:r>
                            <a:rPr lang="zh-CN" altLang="en-US" sz="1600" b="1" dirty="0">
                              <a:solidFill>
                                <a:srgbClr val="1D1D1A"/>
                              </a:solidFill>
                              <a:effectLst/>
                              <a:latin typeface="Lexend" pitchFamily="2" charset="0"/>
                              <a:ea typeface="+mj-ea"/>
                            </a:rPr>
                            <a:t>特征捕获</a:t>
                          </a:r>
                        </a:p>
                      </a:txBody>
                      <a:tcPr marL="47625" marR="47625"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noFill/>
                      </a:tcPr>
                    </a:tc>
                    <a:tc>
                      <a:txBody>
                        <a:bodyPr/>
                        <a:lstStyle/>
                        <a:p>
                          <a:pPr marL="0" algn="ctr" defTabSz="1219200" rtl="0" eaLnBrk="1" fontAlgn="ctr" latinLnBrk="0" hangingPunct="1"/>
                          <a:r>
                            <a:rPr lang="zh-CN" altLang="en-US" sz="1600" b="0" kern="1200" dirty="0">
                              <a:solidFill>
                                <a:srgbClr val="1D1D1A"/>
                              </a:solidFill>
                              <a:effectLst/>
                              <a:latin typeface="Lexend" pitchFamily="2" charset="0"/>
                              <a:ea typeface="+mj-ea"/>
                              <a:cs typeface="+mn-cs"/>
                            </a:rPr>
                            <a:t>仅能捕捉单一维度的特征（如语法或语义）</a:t>
                          </a:r>
                        </a:p>
                      </a:txBody>
                      <a:tcPr marL="47625" marR="47625"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noFill/>
                      </a:tcPr>
                    </a:tc>
                    <a:tc>
                      <a:txBody>
                        <a:bodyPr/>
                        <a:lstStyle/>
                        <a:p>
                          <a:pPr marL="0" algn="ctr" defTabSz="1219200" rtl="0" eaLnBrk="1" fontAlgn="ctr" latinLnBrk="0" hangingPunct="1"/>
                          <a:r>
                            <a:rPr lang="zh-CN" altLang="en-US" sz="1600" b="0" kern="1200" dirty="0">
                              <a:solidFill>
                                <a:srgbClr val="1D1D1A"/>
                              </a:solidFill>
                              <a:effectLst/>
                              <a:latin typeface="Lexend" pitchFamily="2" charset="0"/>
                              <a:ea typeface="+mj-ea"/>
                              <a:cs typeface="+mn-cs"/>
                            </a:rPr>
                            <a:t>可同时捕捉多维度特征（如语法、语义、位置等）</a:t>
                          </a:r>
                        </a:p>
                      </a:txBody>
                      <a:tcPr marL="47625" marR="47625"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noFill/>
                      </a:tcPr>
                    </a:tc>
                    <a:extLst>
                      <a:ext uri="{0D108BD9-81ED-4DB2-BD59-A6C34878D82A}">
                        <a16:rowId xmlns:a16="http://schemas.microsoft.com/office/drawing/2014/main" val="1726752573"/>
                      </a:ext>
                    </a:extLst>
                  </a:tr>
                  <a:tr h="1102130">
                    <a:tc>
                      <a:txBody>
                        <a:bodyPr/>
                        <a:lstStyle/>
                        <a:p>
                          <a:pPr algn="ctr"/>
                          <a:r>
                            <a:rPr lang="zh-CN" altLang="en-US" sz="1600" b="1" dirty="0">
                              <a:solidFill>
                                <a:srgbClr val="1D1D1A"/>
                              </a:solidFill>
                              <a:effectLst/>
                              <a:latin typeface="Lexend" pitchFamily="2" charset="0"/>
                              <a:ea typeface="+mj-ea"/>
                            </a:rPr>
                            <a:t>计算复杂度</a:t>
                          </a:r>
                        </a:p>
                      </a:txBody>
                      <a:tcPr marL="47625" marR="47625"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noFill/>
                      </a:tcPr>
                    </a:tc>
                    <a:tc>
                      <a:txBody>
                        <a:bodyPr/>
                        <a:lstStyle/>
                        <a:p>
                          <a:pPr marL="0" algn="ctr" defTabSz="1219200" rtl="0" eaLnBrk="1" fontAlgn="ctr" latinLnBrk="0" hangingPunct="1"/>
                          <a:r>
                            <a:rPr lang="en" sz="1600" b="0" kern="1200" dirty="0">
                              <a:solidFill>
                                <a:srgbClr val="1D1D1A"/>
                              </a:solidFill>
                              <a:effectLst/>
                              <a:latin typeface="Lexend" pitchFamily="2" charset="0"/>
                              <a:ea typeface="+mj-ea"/>
                              <a:cs typeface="+mn-cs"/>
                            </a:rPr>
                            <a:t> </a:t>
                          </a:r>
                          <a14:m>
                            <m:oMath xmlns:m="http://schemas.openxmlformats.org/officeDocument/2006/math">
                              <m:r>
                                <a:rPr lang="en" sz="1600" b="0" kern="1200" dirty="0" smtClean="0">
                                  <a:solidFill>
                                    <a:srgbClr val="1D1D1A"/>
                                  </a:solidFill>
                                  <a:effectLst/>
                                  <a:latin typeface="Cambria Math" panose="02040503050406030204" pitchFamily="18" charset="0"/>
                                  <a:ea typeface="+mj-ea"/>
                                  <a:cs typeface="+mn-cs"/>
                                </a:rPr>
                                <m:t>𝑂</m:t>
                              </m:r>
                              <m:r>
                                <a:rPr lang="en" sz="1600" b="0" kern="1200" dirty="0" smtClean="0">
                                  <a:solidFill>
                                    <a:srgbClr val="1D1D1A"/>
                                  </a:solidFill>
                                  <a:effectLst/>
                                  <a:latin typeface="Cambria Math" panose="02040503050406030204" pitchFamily="18" charset="0"/>
                                  <a:ea typeface="+mj-ea"/>
                                  <a:cs typeface="+mn-cs"/>
                                </a:rPr>
                                <m:t>(</m:t>
                              </m:r>
                              <m:sSup>
                                <m:sSupPr>
                                  <m:ctrlPr>
                                    <a:rPr lang="en" altLang="zh-CN" sz="1600" b="0" i="1" kern="1200" dirty="0" smtClean="0">
                                      <a:solidFill>
                                        <a:srgbClr val="1D1D1A"/>
                                      </a:solidFill>
                                      <a:effectLst/>
                                      <a:latin typeface="Cambria Math" panose="02040503050406030204" pitchFamily="18" charset="0"/>
                                      <a:ea typeface="+mj-ea"/>
                                      <a:cs typeface="+mn-cs"/>
                                    </a:rPr>
                                  </m:ctrlPr>
                                </m:sSupPr>
                                <m:e>
                                  <m:r>
                                    <a:rPr lang="en-US" altLang="zh-CN" sz="1600" b="0" kern="1200" dirty="0" smtClean="0">
                                      <a:solidFill>
                                        <a:srgbClr val="1D1D1A"/>
                                      </a:solidFill>
                                      <a:effectLst/>
                                      <a:latin typeface="Cambria Math" panose="02040503050406030204" pitchFamily="18" charset="0"/>
                                      <a:ea typeface="+mj-ea"/>
                                      <a:cs typeface="+mn-cs"/>
                                    </a:rPr>
                                    <m:t>𝑛</m:t>
                                  </m:r>
                                </m:e>
                                <m:sup>
                                  <m:r>
                                    <a:rPr lang="en-US" altLang="zh-CN" sz="1600" b="0" kern="1200" dirty="0" smtClean="0">
                                      <a:solidFill>
                                        <a:srgbClr val="1D1D1A"/>
                                      </a:solidFill>
                                      <a:effectLst/>
                                      <a:latin typeface="Cambria Math" panose="02040503050406030204" pitchFamily="18" charset="0"/>
                                      <a:ea typeface="+mj-ea"/>
                                      <a:cs typeface="+mn-cs"/>
                                    </a:rPr>
                                    <m:t>2</m:t>
                                  </m:r>
                                </m:sup>
                              </m:sSup>
                              <m:r>
                                <a:rPr lang="en" sz="1600" b="0" kern="1200" dirty="0" smtClean="0">
                                  <a:solidFill>
                                    <a:srgbClr val="1D1D1A"/>
                                  </a:solidFill>
                                  <a:effectLst/>
                                  <a:latin typeface="Cambria Math" panose="02040503050406030204" pitchFamily="18" charset="0"/>
                                  <a:ea typeface="+mj-ea"/>
                                  <a:cs typeface="+mn-cs"/>
                                </a:rPr>
                                <m:t>)</m:t>
                              </m:r>
                            </m:oMath>
                          </a14:m>
                          <a:r>
                            <a:rPr lang="en" sz="1600" b="0" kern="1200" dirty="0">
                              <a:solidFill>
                                <a:srgbClr val="1D1D1A"/>
                              </a:solidFill>
                              <a:effectLst/>
                              <a:latin typeface="Lexend" pitchFamily="2" charset="0"/>
                              <a:ea typeface="+mj-ea"/>
                              <a:cs typeface="+mn-cs"/>
                            </a:rPr>
                            <a:t> （n</a:t>
                          </a:r>
                          <a:r>
                            <a:rPr lang="zh-CN" altLang="en-US" sz="1600" b="0" kern="1200" dirty="0">
                              <a:solidFill>
                                <a:srgbClr val="1D1D1A"/>
                              </a:solidFill>
                              <a:effectLst/>
                              <a:latin typeface="Lexend" pitchFamily="2" charset="0"/>
                              <a:ea typeface="+mj-ea"/>
                              <a:cs typeface="+mn-cs"/>
                            </a:rPr>
                            <a:t>为序列长度）</a:t>
                          </a:r>
                        </a:p>
                      </a:txBody>
                      <a:tcPr marL="47625" marR="47625"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noFill/>
                      </a:tcPr>
                    </a:tc>
                    <a:tc>
                      <a:txBody>
                        <a:bodyPr/>
                        <a:lstStyle/>
                        <a:p>
                          <a:pPr marL="0" algn="ctr" defTabSz="1219200" rtl="0" eaLnBrk="1" fontAlgn="ctr" latinLnBrk="0" hangingPunct="1"/>
                          <a:r>
                            <a:rPr lang="en" sz="1600" b="0" kern="1200" dirty="0">
                              <a:solidFill>
                                <a:srgbClr val="1D1D1A"/>
                              </a:solidFill>
                              <a:effectLst/>
                              <a:latin typeface="Lexend" pitchFamily="2" charset="0"/>
                              <a:ea typeface="+mj-ea"/>
                              <a:cs typeface="+mn-cs"/>
                            </a:rPr>
                            <a:t> </a:t>
                          </a:r>
                          <a14:m>
                            <m:oMath xmlns:m="http://schemas.openxmlformats.org/officeDocument/2006/math">
                              <m:r>
                                <a:rPr lang="en" altLang="zh-CN" sz="1600" b="0" kern="1200" dirty="0" smtClean="0">
                                  <a:solidFill>
                                    <a:srgbClr val="1D1D1A"/>
                                  </a:solidFill>
                                  <a:effectLst/>
                                  <a:latin typeface="Cambria Math" panose="02040503050406030204" pitchFamily="18" charset="0"/>
                                  <a:ea typeface="+mj-ea"/>
                                  <a:cs typeface="+mn-cs"/>
                                </a:rPr>
                                <m:t>𝑂</m:t>
                              </m:r>
                              <m:r>
                                <a:rPr lang="en" altLang="zh-CN" sz="1600" b="0" kern="1200" dirty="0" smtClean="0">
                                  <a:solidFill>
                                    <a:srgbClr val="1D1D1A"/>
                                  </a:solidFill>
                                  <a:effectLst/>
                                  <a:latin typeface="Cambria Math" panose="02040503050406030204" pitchFamily="18" charset="0"/>
                                  <a:ea typeface="+mj-ea"/>
                                  <a:cs typeface="+mn-cs"/>
                                </a:rPr>
                                <m:t>(</m:t>
                              </m:r>
                              <m:r>
                                <a:rPr lang="en-US" altLang="zh-CN" sz="1600" b="0" kern="1200" dirty="0" smtClean="0">
                                  <a:solidFill>
                                    <a:srgbClr val="1D1D1A"/>
                                  </a:solidFill>
                                  <a:effectLst/>
                                  <a:latin typeface="Cambria Math" panose="02040503050406030204" pitchFamily="18" charset="0"/>
                                  <a:ea typeface="+mj-ea"/>
                                  <a:cs typeface="+mn-cs"/>
                                </a:rPr>
                                <m:t>h</m:t>
                              </m:r>
                              <m:r>
                                <a:rPr lang="en-US" altLang="zh-CN" sz="1600" b="0" kern="1200" dirty="0" smtClean="0">
                                  <a:solidFill>
                                    <a:srgbClr val="1D1D1A"/>
                                  </a:solidFill>
                                  <a:effectLst/>
                                  <a:latin typeface="Cambria Math" panose="02040503050406030204" pitchFamily="18" charset="0"/>
                                  <a:ea typeface="+mj-ea"/>
                                  <a:cs typeface="+mn-cs"/>
                                </a:rPr>
                                <m:t>∙</m:t>
                              </m:r>
                              <m:sSup>
                                <m:sSupPr>
                                  <m:ctrlPr>
                                    <a:rPr lang="en" altLang="zh-CN" sz="1600" b="0" i="1" kern="1200" dirty="0" smtClean="0">
                                      <a:solidFill>
                                        <a:srgbClr val="1D1D1A"/>
                                      </a:solidFill>
                                      <a:effectLst/>
                                      <a:latin typeface="Cambria Math" panose="02040503050406030204" pitchFamily="18" charset="0"/>
                                      <a:ea typeface="+mj-ea"/>
                                      <a:cs typeface="+mn-cs"/>
                                    </a:rPr>
                                  </m:ctrlPr>
                                </m:sSupPr>
                                <m:e>
                                  <m:r>
                                    <a:rPr lang="en-US" altLang="zh-CN" sz="1600" b="0" kern="1200" dirty="0" smtClean="0">
                                      <a:solidFill>
                                        <a:srgbClr val="1D1D1A"/>
                                      </a:solidFill>
                                      <a:effectLst/>
                                      <a:latin typeface="Cambria Math" panose="02040503050406030204" pitchFamily="18" charset="0"/>
                                      <a:ea typeface="+mj-ea"/>
                                      <a:cs typeface="+mn-cs"/>
                                    </a:rPr>
                                    <m:t>𝑛</m:t>
                                  </m:r>
                                </m:e>
                                <m:sup>
                                  <m:r>
                                    <a:rPr lang="en-US" altLang="zh-CN" sz="1600" b="0" kern="1200" dirty="0" smtClean="0">
                                      <a:solidFill>
                                        <a:srgbClr val="1D1D1A"/>
                                      </a:solidFill>
                                      <a:effectLst/>
                                      <a:latin typeface="Cambria Math" panose="02040503050406030204" pitchFamily="18" charset="0"/>
                                      <a:ea typeface="+mj-ea"/>
                                      <a:cs typeface="+mn-cs"/>
                                    </a:rPr>
                                    <m:t>2</m:t>
                                  </m:r>
                                </m:sup>
                              </m:sSup>
                              <m:r>
                                <a:rPr lang="en" altLang="zh-CN" sz="1600" b="0" kern="1200" dirty="0" smtClean="0">
                                  <a:solidFill>
                                    <a:srgbClr val="1D1D1A"/>
                                  </a:solidFill>
                                  <a:effectLst/>
                                  <a:latin typeface="Cambria Math" panose="02040503050406030204" pitchFamily="18" charset="0"/>
                                  <a:ea typeface="+mj-ea"/>
                                  <a:cs typeface="+mn-cs"/>
                                </a:rPr>
                                <m:t>)</m:t>
                              </m:r>
                            </m:oMath>
                          </a14:m>
                          <a:r>
                            <a:rPr lang="en" sz="1600" b="0" kern="1200" dirty="0">
                              <a:solidFill>
                                <a:srgbClr val="1D1D1A"/>
                              </a:solidFill>
                              <a:effectLst/>
                              <a:latin typeface="Lexend" pitchFamily="2" charset="0"/>
                              <a:ea typeface="+mj-ea"/>
                              <a:cs typeface="+mn-cs"/>
                            </a:rPr>
                            <a:t>（h</a:t>
                          </a:r>
                          <a:r>
                            <a:rPr lang="zh-CN" altLang="en-US" sz="1600" b="0" kern="1200" dirty="0">
                              <a:solidFill>
                                <a:srgbClr val="1D1D1A"/>
                              </a:solidFill>
                              <a:effectLst/>
                              <a:latin typeface="Lexend" pitchFamily="2" charset="0"/>
                              <a:ea typeface="+mj-ea"/>
                              <a:cs typeface="+mn-cs"/>
                            </a:rPr>
                            <a:t>为头的数量，但单头维度降低）</a:t>
                          </a:r>
                        </a:p>
                      </a:txBody>
                      <a:tcPr marL="47625" marR="47625"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noFill/>
                      </a:tcPr>
                    </a:tc>
                    <a:extLst>
                      <a:ext uri="{0D108BD9-81ED-4DB2-BD59-A6C34878D82A}">
                        <a16:rowId xmlns:a16="http://schemas.microsoft.com/office/drawing/2014/main" val="1213377243"/>
                      </a:ext>
                    </a:extLst>
                  </a:tr>
                  <a:tr h="551065">
                    <a:tc>
                      <a:txBody>
                        <a:bodyPr/>
                        <a:lstStyle/>
                        <a:p>
                          <a:pPr algn="ctr"/>
                          <a:r>
                            <a:rPr lang="zh-CN" altLang="en-US" sz="1600" b="1" dirty="0">
                              <a:solidFill>
                                <a:srgbClr val="1D1D1A"/>
                              </a:solidFill>
                              <a:effectLst/>
                              <a:latin typeface="Lexend" pitchFamily="2" charset="0"/>
                              <a:ea typeface="+mj-ea"/>
                            </a:rPr>
                            <a:t>模型容量</a:t>
                          </a:r>
                        </a:p>
                      </a:txBody>
                      <a:tcPr marL="47625" marR="47625"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noFill/>
                      </a:tcPr>
                    </a:tc>
                    <a:tc>
                      <a:txBody>
                        <a:bodyPr/>
                        <a:lstStyle/>
                        <a:p>
                          <a:pPr marL="0" algn="ctr" defTabSz="1219200" rtl="0" eaLnBrk="1" fontAlgn="ctr" latinLnBrk="0" hangingPunct="1"/>
                          <a:r>
                            <a:rPr lang="zh-CN" altLang="en-US" sz="1600" b="0" kern="1200" dirty="0">
                              <a:solidFill>
                                <a:srgbClr val="1D1D1A"/>
                              </a:solidFill>
                              <a:effectLst/>
                              <a:latin typeface="Lexend" pitchFamily="2" charset="0"/>
                              <a:ea typeface="+mj-ea"/>
                              <a:cs typeface="+mn-cs"/>
                            </a:rPr>
                            <a:t>表达能力有限</a:t>
                          </a:r>
                        </a:p>
                      </a:txBody>
                      <a:tcPr marL="47625" marR="47625"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noFill/>
                      </a:tcPr>
                    </a:tc>
                    <a:tc>
                      <a:txBody>
                        <a:bodyPr/>
                        <a:lstStyle/>
                        <a:p>
                          <a:pPr marL="0" algn="ctr" defTabSz="1219200" rtl="0" eaLnBrk="1" fontAlgn="ctr" latinLnBrk="0" hangingPunct="1"/>
                          <a:r>
                            <a:rPr lang="zh-CN" altLang="en-US" sz="1600" b="0" kern="1200" dirty="0">
                              <a:solidFill>
                                <a:srgbClr val="1D1D1A"/>
                              </a:solidFill>
                              <a:effectLst/>
                              <a:latin typeface="Lexend" pitchFamily="2" charset="0"/>
                              <a:ea typeface="+mj-ea"/>
                              <a:cs typeface="+mn-cs"/>
                            </a:rPr>
                            <a:t>增强模型表达能力，适合复杂任务</a:t>
                          </a:r>
                        </a:p>
                      </a:txBody>
                      <a:tcPr marL="47625" marR="47625"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noFill/>
                      </a:tcPr>
                    </a:tc>
                    <a:extLst>
                      <a:ext uri="{0D108BD9-81ED-4DB2-BD59-A6C34878D82A}">
                        <a16:rowId xmlns:a16="http://schemas.microsoft.com/office/drawing/2014/main" val="3494744141"/>
                      </a:ext>
                    </a:extLst>
                  </a:tr>
                  <a:tr h="1102130">
                    <a:tc>
                      <a:txBody>
                        <a:bodyPr/>
                        <a:lstStyle/>
                        <a:p>
                          <a:pPr algn="ctr"/>
                          <a:r>
                            <a:rPr lang="zh-CN" altLang="en-US" sz="1600" b="1" dirty="0">
                              <a:solidFill>
                                <a:srgbClr val="1D1D1A"/>
                              </a:solidFill>
                              <a:effectLst/>
                              <a:latin typeface="Lexend" pitchFamily="2" charset="0"/>
                              <a:ea typeface="+mj-ea"/>
                            </a:rPr>
                            <a:t>实际应用</a:t>
                          </a:r>
                        </a:p>
                      </a:txBody>
                      <a:tcPr marL="47625" marR="47625"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noFill/>
                      </a:tcPr>
                    </a:tc>
                    <a:tc>
                      <a:txBody>
                        <a:bodyPr/>
                        <a:lstStyle/>
                        <a:p>
                          <a:pPr marL="0" algn="ctr" defTabSz="1219200" rtl="0" eaLnBrk="1" fontAlgn="ctr" latinLnBrk="0" hangingPunct="1"/>
                          <a:r>
                            <a:rPr lang="zh-CN" altLang="en-US" sz="1600" b="0" kern="1200" dirty="0">
                              <a:solidFill>
                                <a:srgbClr val="1D1D1A"/>
                              </a:solidFill>
                              <a:effectLst/>
                              <a:latin typeface="Lexend" pitchFamily="2" charset="0"/>
                              <a:ea typeface="+mj-ea"/>
                              <a:cs typeface="+mn-cs"/>
                            </a:rPr>
                            <a:t>简单任务</a:t>
                          </a:r>
                        </a:p>
                      </a:txBody>
                      <a:tcPr marL="47625" marR="47625"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noFill/>
                      </a:tcPr>
                    </a:tc>
                    <a:tc>
                      <a:txBody>
                        <a:bodyPr/>
                        <a:lstStyle/>
                        <a:p>
                          <a:pPr marL="0" algn="ctr" defTabSz="1219200" rtl="0" eaLnBrk="1" fontAlgn="ctr" latinLnBrk="0" hangingPunct="1"/>
                          <a:r>
                            <a:rPr lang="zh-CN" altLang="en-US" sz="1600" b="0" kern="1200" dirty="0">
                              <a:solidFill>
                                <a:srgbClr val="1D1D1A"/>
                              </a:solidFill>
                              <a:effectLst/>
                              <a:latin typeface="Lexend" pitchFamily="2" charset="0"/>
                              <a:ea typeface="+mj-ea"/>
                              <a:cs typeface="+mn-cs"/>
                            </a:rPr>
                            <a:t>复杂任务</a:t>
                          </a:r>
                        </a:p>
                      </a:txBody>
                      <a:tcPr marL="47625" marR="47625"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noFill/>
                      </a:tcPr>
                    </a:tc>
                    <a:extLst>
                      <a:ext uri="{0D108BD9-81ED-4DB2-BD59-A6C34878D82A}">
                        <a16:rowId xmlns:a16="http://schemas.microsoft.com/office/drawing/2014/main" val="2955396350"/>
                      </a:ext>
                    </a:extLst>
                  </a:tr>
                </a:tbl>
              </a:graphicData>
            </a:graphic>
          </p:graphicFrame>
        </mc:Choice>
        <mc:Fallback xmlns="">
          <p:graphicFrame>
            <p:nvGraphicFramePr>
              <p:cNvPr id="4" name="内容占位符 3">
                <a:extLst>
                  <a:ext uri="{FF2B5EF4-FFF2-40B4-BE49-F238E27FC236}">
                    <a16:creationId xmlns:a16="http://schemas.microsoft.com/office/drawing/2014/main" id="{15E63977-CE5C-E921-AB21-8B3F3634A06A}"/>
                  </a:ext>
                </a:extLst>
              </p:cNvPr>
              <p:cNvGraphicFramePr>
                <a:graphicFrameLocks noGrp="1"/>
              </p:cNvGraphicFramePr>
              <p:nvPr>
                <p:ph sz="half" idx="1"/>
                <p:extLst>
                  <p:ext uri="{D42A27DB-BD31-4B8C-83A1-F6EECF244321}">
                    <p14:modId xmlns:p14="http://schemas.microsoft.com/office/powerpoint/2010/main" val="259758720"/>
                  </p:ext>
                </p:extLst>
              </p:nvPr>
            </p:nvGraphicFramePr>
            <p:xfrm>
              <a:off x="623888" y="1246187"/>
              <a:ext cx="10963275" cy="5089023"/>
            </p:xfrm>
            <a:graphic>
              <a:graphicData uri="http://schemas.openxmlformats.org/drawingml/2006/table">
                <a:tbl>
                  <a:tblPr/>
                  <a:tblGrid>
                    <a:gridCol w="2047393">
                      <a:extLst>
                        <a:ext uri="{9D8B030D-6E8A-4147-A177-3AD203B41FA5}">
                          <a16:colId xmlns:a16="http://schemas.microsoft.com/office/drawing/2014/main" val="3334200641"/>
                        </a:ext>
                      </a:extLst>
                    </a:gridCol>
                    <a:gridCol w="4017195">
                      <a:extLst>
                        <a:ext uri="{9D8B030D-6E8A-4147-A177-3AD203B41FA5}">
                          <a16:colId xmlns:a16="http://schemas.microsoft.com/office/drawing/2014/main" val="2232617859"/>
                        </a:ext>
                      </a:extLst>
                    </a:gridCol>
                    <a:gridCol w="4898687">
                      <a:extLst>
                        <a:ext uri="{9D8B030D-6E8A-4147-A177-3AD203B41FA5}">
                          <a16:colId xmlns:a16="http://schemas.microsoft.com/office/drawing/2014/main" val="1091569797"/>
                        </a:ext>
                      </a:extLst>
                    </a:gridCol>
                  </a:tblGrid>
                  <a:tr h="619948">
                    <a:tc>
                      <a:txBody>
                        <a:bodyPr/>
                        <a:lstStyle/>
                        <a:p>
                          <a:pPr algn="ctr"/>
                          <a:r>
                            <a:rPr lang="zh-CN" altLang="en-US" sz="1800" b="1" dirty="0">
                              <a:solidFill>
                                <a:schemeClr val="bg1"/>
                              </a:solidFill>
                              <a:effectLst/>
                              <a:latin typeface="Lexend" pitchFamily="2" charset="0"/>
                              <a:ea typeface="+mj-ea"/>
                            </a:rPr>
                            <a:t>维度</a:t>
                          </a:r>
                        </a:p>
                      </a:txBody>
                      <a:tcPr marL="47625" marR="47625"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66BA36"/>
                        </a:solidFill>
                      </a:tcPr>
                    </a:tc>
                    <a:tc>
                      <a:txBody>
                        <a:bodyPr/>
                        <a:lstStyle/>
                        <a:p>
                          <a:pPr algn="ctr"/>
                          <a:r>
                            <a:rPr lang="en" sz="1800" b="1" dirty="0">
                              <a:solidFill>
                                <a:schemeClr val="bg1"/>
                              </a:solidFill>
                              <a:effectLst/>
                              <a:latin typeface="Lexend" pitchFamily="2" charset="0"/>
                              <a:ea typeface="+mj-ea"/>
                            </a:rPr>
                            <a:t>Self Attention</a:t>
                          </a:r>
                        </a:p>
                      </a:txBody>
                      <a:tcPr marL="47625" marR="47625"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66BA36"/>
                        </a:solidFill>
                      </a:tcPr>
                    </a:tc>
                    <a:tc>
                      <a:txBody>
                        <a:bodyPr/>
                        <a:lstStyle/>
                        <a:p>
                          <a:pPr algn="ctr"/>
                          <a:r>
                            <a:rPr lang="en" sz="1800" b="1" dirty="0">
                              <a:solidFill>
                                <a:schemeClr val="bg1"/>
                              </a:solidFill>
                              <a:effectLst/>
                              <a:latin typeface="Lexend" pitchFamily="2" charset="0"/>
                              <a:ea typeface="+mj-ea"/>
                            </a:rPr>
                            <a:t>Multi-Head Self Attention</a:t>
                          </a:r>
                        </a:p>
                      </a:txBody>
                      <a:tcPr marL="47625" marR="47625"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66BA36"/>
                        </a:solidFill>
                      </a:tcPr>
                    </a:tc>
                    <a:extLst>
                      <a:ext uri="{0D108BD9-81ED-4DB2-BD59-A6C34878D82A}">
                        <a16:rowId xmlns:a16="http://schemas.microsoft.com/office/drawing/2014/main" val="901558396"/>
                      </a:ext>
                    </a:extLst>
                  </a:tr>
                  <a:tr h="551065">
                    <a:tc>
                      <a:txBody>
                        <a:bodyPr/>
                        <a:lstStyle/>
                        <a:p>
                          <a:pPr algn="ctr"/>
                          <a:r>
                            <a:rPr lang="zh-CN" altLang="en-US" sz="1600" b="1" dirty="0">
                              <a:solidFill>
                                <a:srgbClr val="1D1D1A"/>
                              </a:solidFill>
                              <a:effectLst/>
                              <a:latin typeface="Lexend" pitchFamily="2" charset="0"/>
                              <a:ea typeface="+mj-ea"/>
                            </a:rPr>
                            <a:t>注意力头数</a:t>
                          </a:r>
                        </a:p>
                      </a:txBody>
                      <a:tcPr marL="47625" marR="47625"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noFill/>
                      </a:tcPr>
                    </a:tc>
                    <a:tc>
                      <a:txBody>
                        <a:bodyPr/>
                        <a:lstStyle/>
                        <a:p>
                          <a:pPr marL="0" algn="ctr" defTabSz="1219200" rtl="0" eaLnBrk="1" fontAlgn="ctr" latinLnBrk="0" hangingPunct="1"/>
                          <a:r>
                            <a:rPr lang="zh-CN" altLang="en-US" sz="1600" b="0" kern="1200" dirty="0">
                              <a:solidFill>
                                <a:srgbClr val="1D1D1A"/>
                              </a:solidFill>
                              <a:effectLst/>
                              <a:latin typeface="Lexend" pitchFamily="2" charset="0"/>
                              <a:ea typeface="+mj-ea"/>
                              <a:cs typeface="+mn-cs"/>
                            </a:rPr>
                            <a:t>单头（</a:t>
                          </a:r>
                          <a:r>
                            <a:rPr lang="en" sz="1600" b="0" kern="1200" dirty="0">
                              <a:solidFill>
                                <a:srgbClr val="1D1D1A"/>
                              </a:solidFill>
                              <a:effectLst/>
                              <a:latin typeface="Lexend" pitchFamily="2" charset="0"/>
                              <a:ea typeface="+mj-ea"/>
                              <a:cs typeface="+mn-cs"/>
                            </a:rPr>
                            <a:t>Single Head）</a:t>
                          </a:r>
                        </a:p>
                      </a:txBody>
                      <a:tcPr marL="47625" marR="47625"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noFill/>
                      </a:tcPr>
                    </a:tc>
                    <a:tc>
                      <a:txBody>
                        <a:bodyPr/>
                        <a:lstStyle/>
                        <a:p>
                          <a:pPr marL="0" algn="ctr" defTabSz="1219200" rtl="0" eaLnBrk="1" fontAlgn="ctr" latinLnBrk="0" hangingPunct="1"/>
                          <a:r>
                            <a:rPr lang="zh-CN" altLang="en-US" sz="1600" b="0" kern="1200">
                              <a:solidFill>
                                <a:srgbClr val="1D1D1A"/>
                              </a:solidFill>
                              <a:effectLst/>
                              <a:latin typeface="Lexend" pitchFamily="2" charset="0"/>
                              <a:ea typeface="+mj-ea"/>
                              <a:cs typeface="+mn-cs"/>
                            </a:rPr>
                            <a:t>多头（</a:t>
                          </a:r>
                          <a:r>
                            <a:rPr lang="en" sz="1600" b="0" kern="1200">
                              <a:solidFill>
                                <a:srgbClr val="1D1D1A"/>
                              </a:solidFill>
                              <a:effectLst/>
                              <a:latin typeface="Lexend" pitchFamily="2" charset="0"/>
                              <a:ea typeface="+mj-ea"/>
                              <a:cs typeface="+mn-cs"/>
                            </a:rPr>
                            <a:t>Multiple Heads，</a:t>
                          </a:r>
                          <a:r>
                            <a:rPr lang="zh-CN" altLang="en-US" sz="1600" b="0" kern="1200">
                              <a:solidFill>
                                <a:srgbClr val="1D1D1A"/>
                              </a:solidFill>
                              <a:effectLst/>
                              <a:latin typeface="Lexend" pitchFamily="2" charset="0"/>
                              <a:ea typeface="+mj-ea"/>
                              <a:cs typeface="+mn-cs"/>
                            </a:rPr>
                            <a:t>如</a:t>
                          </a:r>
                          <a:r>
                            <a:rPr lang="en-US" altLang="zh-CN" sz="1600" b="0" kern="1200">
                              <a:solidFill>
                                <a:srgbClr val="1D1D1A"/>
                              </a:solidFill>
                              <a:effectLst/>
                              <a:latin typeface="Lexend" pitchFamily="2" charset="0"/>
                              <a:ea typeface="+mj-ea"/>
                              <a:cs typeface="+mn-cs"/>
                            </a:rPr>
                            <a:t>8</a:t>
                          </a:r>
                          <a:r>
                            <a:rPr lang="zh-CN" altLang="en-US" sz="1600" b="0" kern="1200">
                              <a:solidFill>
                                <a:srgbClr val="1D1D1A"/>
                              </a:solidFill>
                              <a:effectLst/>
                              <a:latin typeface="Lexend" pitchFamily="2" charset="0"/>
                              <a:ea typeface="+mj-ea"/>
                              <a:cs typeface="+mn-cs"/>
                            </a:rPr>
                            <a:t>或</a:t>
                          </a:r>
                          <a:r>
                            <a:rPr lang="en-US" altLang="zh-CN" sz="1600" b="0" kern="1200">
                              <a:solidFill>
                                <a:srgbClr val="1D1D1A"/>
                              </a:solidFill>
                              <a:effectLst/>
                              <a:latin typeface="Lexend" pitchFamily="2" charset="0"/>
                              <a:ea typeface="+mj-ea"/>
                              <a:cs typeface="+mn-cs"/>
                            </a:rPr>
                            <a:t>16</a:t>
                          </a:r>
                          <a:r>
                            <a:rPr lang="zh-CN" altLang="en-US" sz="1600" b="0" kern="1200">
                              <a:solidFill>
                                <a:srgbClr val="1D1D1A"/>
                              </a:solidFill>
                              <a:effectLst/>
                              <a:latin typeface="Lexend" pitchFamily="2" charset="0"/>
                              <a:ea typeface="+mj-ea"/>
                              <a:cs typeface="+mn-cs"/>
                            </a:rPr>
                            <a:t>）</a:t>
                          </a:r>
                        </a:p>
                      </a:txBody>
                      <a:tcPr marL="47625" marR="47625"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noFill/>
                      </a:tcPr>
                    </a:tc>
                    <a:extLst>
                      <a:ext uri="{0D108BD9-81ED-4DB2-BD59-A6C34878D82A}">
                        <a16:rowId xmlns:a16="http://schemas.microsoft.com/office/drawing/2014/main" val="1638811506"/>
                      </a:ext>
                    </a:extLst>
                  </a:tr>
                  <a:tr h="551065">
                    <a:tc>
                      <a:txBody>
                        <a:bodyPr/>
                        <a:lstStyle/>
                        <a:p>
                          <a:pPr algn="ctr"/>
                          <a:r>
                            <a:rPr lang="zh-CN" altLang="en-US" sz="1600" b="1" dirty="0">
                              <a:solidFill>
                                <a:srgbClr val="1D1D1A"/>
                              </a:solidFill>
                              <a:effectLst/>
                              <a:latin typeface="Lexend" pitchFamily="2" charset="0"/>
                              <a:ea typeface="+mj-ea"/>
                            </a:rPr>
                            <a:t>参数共享</a:t>
                          </a:r>
                        </a:p>
                      </a:txBody>
                      <a:tcPr marL="47625" marR="47625"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noFill/>
                      </a:tcPr>
                    </a:tc>
                    <a:tc>
                      <a:txBody>
                        <a:bodyPr/>
                        <a:lstStyle/>
                        <a:p>
                          <a:pPr marL="0" algn="ctr" defTabSz="1219200" rtl="0" eaLnBrk="1" fontAlgn="ctr" latinLnBrk="0" hangingPunct="1"/>
                          <a:r>
                            <a:rPr lang="zh-CN" altLang="en-US" sz="1600" b="0" kern="1200" dirty="0">
                              <a:solidFill>
                                <a:srgbClr val="1D1D1A"/>
                              </a:solidFill>
                              <a:effectLst/>
                              <a:latin typeface="Lexend" pitchFamily="2" charset="0"/>
                              <a:ea typeface="+mj-ea"/>
                              <a:cs typeface="+mn-cs"/>
                            </a:rPr>
                            <a:t>所有位置共享同一组</a:t>
                          </a:r>
                          <a:r>
                            <a:rPr lang="en" altLang="zh-CN" sz="1600" b="0" kern="1200" dirty="0">
                              <a:solidFill>
                                <a:srgbClr val="1D1D1A"/>
                              </a:solidFill>
                              <a:effectLst/>
                              <a:latin typeface="Lexend" pitchFamily="2" charset="0"/>
                              <a:ea typeface="+mj-ea"/>
                              <a:cs typeface="+mn-cs"/>
                            </a:rPr>
                            <a:t>Q,K,V</a:t>
                          </a:r>
                          <a:r>
                            <a:rPr lang="zh-CN" altLang="en-US" sz="1600" b="0" kern="1200" dirty="0">
                              <a:solidFill>
                                <a:srgbClr val="1D1D1A"/>
                              </a:solidFill>
                              <a:effectLst/>
                              <a:latin typeface="Lexend" pitchFamily="2" charset="0"/>
                              <a:ea typeface="+mj-ea"/>
                              <a:cs typeface="+mn-cs"/>
                            </a:rPr>
                            <a:t>权重</a:t>
                          </a:r>
                          <a:endParaRPr lang="en" sz="1600" b="0" kern="1200" dirty="0">
                            <a:solidFill>
                              <a:srgbClr val="1D1D1A"/>
                            </a:solidFill>
                            <a:effectLst/>
                            <a:latin typeface="Lexend" pitchFamily="2" charset="0"/>
                            <a:ea typeface="+mj-ea"/>
                            <a:cs typeface="+mn-cs"/>
                          </a:endParaRPr>
                        </a:p>
                      </a:txBody>
                      <a:tcPr marL="47625" marR="47625"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noFill/>
                      </a:tcPr>
                    </a:tc>
                    <a:tc>
                      <a:txBody>
                        <a:bodyPr/>
                        <a:lstStyle/>
                        <a:p>
                          <a:pPr marL="0" algn="ctr" defTabSz="1219200" rtl="0" eaLnBrk="1" fontAlgn="ctr" latinLnBrk="0" hangingPunct="1"/>
                          <a:r>
                            <a:rPr lang="en" sz="1600" b="0" kern="1200" dirty="0">
                              <a:solidFill>
                                <a:srgbClr val="1D1D1A"/>
                              </a:solidFill>
                              <a:effectLst/>
                              <a:latin typeface="Lexend" pitchFamily="2" charset="0"/>
                              <a:ea typeface="+mj-ea"/>
                              <a:cs typeface="+mn-cs"/>
                            </a:rPr>
                            <a:t> </a:t>
                          </a:r>
                          <a:r>
                            <a:rPr lang="zh-CN" altLang="en-US" sz="1600" b="0" kern="1200" dirty="0">
                              <a:solidFill>
                                <a:srgbClr val="1D1D1A"/>
                              </a:solidFill>
                              <a:effectLst/>
                              <a:latin typeface="Lexend" pitchFamily="2" charset="0"/>
                              <a:ea typeface="+mj-ea"/>
                              <a:cs typeface="+mn-cs"/>
                            </a:rPr>
                            <a:t>每个头拥有独立的</a:t>
                          </a:r>
                          <a:r>
                            <a:rPr lang="en" altLang="zh-CN" sz="1600" b="0" kern="1200" dirty="0">
                              <a:solidFill>
                                <a:srgbClr val="1D1D1A"/>
                              </a:solidFill>
                              <a:effectLst/>
                              <a:latin typeface="Lexend" pitchFamily="2" charset="0"/>
                              <a:ea typeface="+mj-ea"/>
                              <a:cs typeface="+mn-cs"/>
                            </a:rPr>
                            <a:t>Q,K,V</a:t>
                          </a:r>
                          <a:r>
                            <a:rPr lang="zh-CN" altLang="en-US" sz="1600" b="0" kern="1200" dirty="0">
                              <a:solidFill>
                                <a:srgbClr val="1D1D1A"/>
                              </a:solidFill>
                              <a:effectLst/>
                              <a:latin typeface="Lexend" pitchFamily="2" charset="0"/>
                              <a:ea typeface="+mj-ea"/>
                              <a:cs typeface="+mn-cs"/>
                            </a:rPr>
                            <a:t>权重</a:t>
                          </a:r>
                          <a:endParaRPr lang="en" sz="1600" b="0" kern="1200" dirty="0">
                            <a:solidFill>
                              <a:srgbClr val="1D1D1A"/>
                            </a:solidFill>
                            <a:effectLst/>
                            <a:latin typeface="Lexend" pitchFamily="2" charset="0"/>
                            <a:ea typeface="+mj-ea"/>
                            <a:cs typeface="+mn-cs"/>
                          </a:endParaRPr>
                        </a:p>
                      </a:txBody>
                      <a:tcPr marL="47625" marR="47625"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noFill/>
                      </a:tcPr>
                    </a:tc>
                    <a:extLst>
                      <a:ext uri="{0D108BD9-81ED-4DB2-BD59-A6C34878D82A}">
                        <a16:rowId xmlns:a16="http://schemas.microsoft.com/office/drawing/2014/main" val="2429800159"/>
                      </a:ext>
                    </a:extLst>
                  </a:tr>
                  <a:tr h="611620">
                    <a:tc>
                      <a:txBody>
                        <a:bodyPr/>
                        <a:lstStyle/>
                        <a:p>
                          <a:pPr algn="ctr"/>
                          <a:r>
                            <a:rPr lang="zh-CN" altLang="en-US" sz="1600" b="1" dirty="0">
                              <a:solidFill>
                                <a:srgbClr val="1D1D1A"/>
                              </a:solidFill>
                              <a:effectLst/>
                              <a:latin typeface="Lexend" pitchFamily="2" charset="0"/>
                              <a:ea typeface="+mj-ea"/>
                            </a:rPr>
                            <a:t>特征捕获</a:t>
                          </a:r>
                        </a:p>
                      </a:txBody>
                      <a:tcPr marL="47625" marR="47625"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noFill/>
                      </a:tcPr>
                    </a:tc>
                    <a:tc>
                      <a:txBody>
                        <a:bodyPr/>
                        <a:lstStyle/>
                        <a:p>
                          <a:pPr marL="0" algn="ctr" defTabSz="1219200" rtl="0" eaLnBrk="1" fontAlgn="ctr" latinLnBrk="0" hangingPunct="1"/>
                          <a:r>
                            <a:rPr lang="zh-CN" altLang="en-US" sz="1600" b="0" kern="1200" dirty="0">
                              <a:solidFill>
                                <a:srgbClr val="1D1D1A"/>
                              </a:solidFill>
                              <a:effectLst/>
                              <a:latin typeface="Lexend" pitchFamily="2" charset="0"/>
                              <a:ea typeface="+mj-ea"/>
                              <a:cs typeface="+mn-cs"/>
                            </a:rPr>
                            <a:t>仅能捕捉单一维度的特征（如语法或语义）</a:t>
                          </a:r>
                        </a:p>
                      </a:txBody>
                      <a:tcPr marL="47625" marR="47625"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noFill/>
                      </a:tcPr>
                    </a:tc>
                    <a:tc>
                      <a:txBody>
                        <a:bodyPr/>
                        <a:lstStyle/>
                        <a:p>
                          <a:pPr marL="0" algn="ctr" defTabSz="1219200" rtl="0" eaLnBrk="1" fontAlgn="ctr" latinLnBrk="0" hangingPunct="1"/>
                          <a:r>
                            <a:rPr lang="zh-CN" altLang="en-US" sz="1600" b="0" kern="1200" dirty="0">
                              <a:solidFill>
                                <a:srgbClr val="1D1D1A"/>
                              </a:solidFill>
                              <a:effectLst/>
                              <a:latin typeface="Lexend" pitchFamily="2" charset="0"/>
                              <a:ea typeface="+mj-ea"/>
                              <a:cs typeface="+mn-cs"/>
                            </a:rPr>
                            <a:t>可同时捕捉多维度特征（如语法、语义、位置等）</a:t>
                          </a:r>
                        </a:p>
                      </a:txBody>
                      <a:tcPr marL="47625" marR="47625"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noFill/>
                      </a:tcPr>
                    </a:tc>
                    <a:extLst>
                      <a:ext uri="{0D108BD9-81ED-4DB2-BD59-A6C34878D82A}">
                        <a16:rowId xmlns:a16="http://schemas.microsoft.com/office/drawing/2014/main" val="1726752573"/>
                      </a:ext>
                    </a:extLst>
                  </a:tr>
                  <a:tr h="1102130">
                    <a:tc>
                      <a:txBody>
                        <a:bodyPr/>
                        <a:lstStyle/>
                        <a:p>
                          <a:pPr algn="ctr"/>
                          <a:r>
                            <a:rPr lang="zh-CN" altLang="en-US" sz="1600" b="1" dirty="0">
                              <a:solidFill>
                                <a:srgbClr val="1D1D1A"/>
                              </a:solidFill>
                              <a:effectLst/>
                              <a:latin typeface="Lexend" pitchFamily="2" charset="0"/>
                              <a:ea typeface="+mj-ea"/>
                            </a:rPr>
                            <a:t>计算复杂度</a:t>
                          </a:r>
                        </a:p>
                      </a:txBody>
                      <a:tcPr marL="47625" marR="47625"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noFill/>
                      </a:tcPr>
                    </a:tc>
                    <a:tc>
                      <a:txBody>
                        <a:bodyPr/>
                        <a:lstStyle/>
                        <a:p>
                          <a:endParaRPr lang="zh-CN"/>
                        </a:p>
                      </a:txBody>
                      <a:tcPr marL="47625" marR="47625"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blipFill>
                          <a:blip r:embed="rId2"/>
                          <a:stretch>
                            <a:fillRect l="-51104" t="-212644" r="-122082" b="-150575"/>
                          </a:stretch>
                        </a:blipFill>
                      </a:tcPr>
                    </a:tc>
                    <a:tc>
                      <a:txBody>
                        <a:bodyPr/>
                        <a:lstStyle/>
                        <a:p>
                          <a:endParaRPr lang="zh-CN"/>
                        </a:p>
                      </a:txBody>
                      <a:tcPr marL="47625" marR="47625"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blipFill>
                          <a:blip r:embed="rId2"/>
                          <a:stretch>
                            <a:fillRect l="-124093" t="-212644" r="-259" b="-150575"/>
                          </a:stretch>
                        </a:blipFill>
                      </a:tcPr>
                    </a:tc>
                    <a:extLst>
                      <a:ext uri="{0D108BD9-81ED-4DB2-BD59-A6C34878D82A}">
                        <a16:rowId xmlns:a16="http://schemas.microsoft.com/office/drawing/2014/main" val="1213377243"/>
                      </a:ext>
                    </a:extLst>
                  </a:tr>
                  <a:tr h="551065">
                    <a:tc>
                      <a:txBody>
                        <a:bodyPr/>
                        <a:lstStyle/>
                        <a:p>
                          <a:pPr algn="ctr"/>
                          <a:r>
                            <a:rPr lang="zh-CN" altLang="en-US" sz="1600" b="1" dirty="0">
                              <a:solidFill>
                                <a:srgbClr val="1D1D1A"/>
                              </a:solidFill>
                              <a:effectLst/>
                              <a:latin typeface="Lexend" pitchFamily="2" charset="0"/>
                              <a:ea typeface="+mj-ea"/>
                            </a:rPr>
                            <a:t>模型容量</a:t>
                          </a:r>
                        </a:p>
                      </a:txBody>
                      <a:tcPr marL="47625" marR="47625"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noFill/>
                      </a:tcPr>
                    </a:tc>
                    <a:tc>
                      <a:txBody>
                        <a:bodyPr/>
                        <a:lstStyle/>
                        <a:p>
                          <a:pPr marL="0" algn="ctr" defTabSz="1219200" rtl="0" eaLnBrk="1" fontAlgn="ctr" latinLnBrk="0" hangingPunct="1"/>
                          <a:r>
                            <a:rPr lang="zh-CN" altLang="en-US" sz="1600" b="0" kern="1200" dirty="0">
                              <a:solidFill>
                                <a:srgbClr val="1D1D1A"/>
                              </a:solidFill>
                              <a:effectLst/>
                              <a:latin typeface="Lexend" pitchFamily="2" charset="0"/>
                              <a:ea typeface="+mj-ea"/>
                              <a:cs typeface="+mn-cs"/>
                            </a:rPr>
                            <a:t>表达能力有限</a:t>
                          </a:r>
                        </a:p>
                      </a:txBody>
                      <a:tcPr marL="47625" marR="47625"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noFill/>
                      </a:tcPr>
                    </a:tc>
                    <a:tc>
                      <a:txBody>
                        <a:bodyPr/>
                        <a:lstStyle/>
                        <a:p>
                          <a:pPr marL="0" algn="ctr" defTabSz="1219200" rtl="0" eaLnBrk="1" fontAlgn="ctr" latinLnBrk="0" hangingPunct="1"/>
                          <a:r>
                            <a:rPr lang="zh-CN" altLang="en-US" sz="1600" b="0" kern="1200" dirty="0">
                              <a:solidFill>
                                <a:srgbClr val="1D1D1A"/>
                              </a:solidFill>
                              <a:effectLst/>
                              <a:latin typeface="Lexend" pitchFamily="2" charset="0"/>
                              <a:ea typeface="+mj-ea"/>
                              <a:cs typeface="+mn-cs"/>
                            </a:rPr>
                            <a:t>增强模型表达能力，适合复杂任务</a:t>
                          </a:r>
                        </a:p>
                      </a:txBody>
                      <a:tcPr marL="47625" marR="47625"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noFill/>
                      </a:tcPr>
                    </a:tc>
                    <a:extLst>
                      <a:ext uri="{0D108BD9-81ED-4DB2-BD59-A6C34878D82A}">
                        <a16:rowId xmlns:a16="http://schemas.microsoft.com/office/drawing/2014/main" val="3494744141"/>
                      </a:ext>
                    </a:extLst>
                  </a:tr>
                  <a:tr h="1102130">
                    <a:tc>
                      <a:txBody>
                        <a:bodyPr/>
                        <a:lstStyle/>
                        <a:p>
                          <a:pPr algn="ctr"/>
                          <a:r>
                            <a:rPr lang="zh-CN" altLang="en-US" sz="1600" b="1" dirty="0">
                              <a:solidFill>
                                <a:srgbClr val="1D1D1A"/>
                              </a:solidFill>
                              <a:effectLst/>
                              <a:latin typeface="Lexend" pitchFamily="2" charset="0"/>
                              <a:ea typeface="+mj-ea"/>
                            </a:rPr>
                            <a:t>实际应用</a:t>
                          </a:r>
                        </a:p>
                      </a:txBody>
                      <a:tcPr marL="47625" marR="47625"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noFill/>
                      </a:tcPr>
                    </a:tc>
                    <a:tc>
                      <a:txBody>
                        <a:bodyPr/>
                        <a:lstStyle/>
                        <a:p>
                          <a:pPr marL="0" algn="ctr" defTabSz="1219200" rtl="0" eaLnBrk="1" fontAlgn="ctr" latinLnBrk="0" hangingPunct="1"/>
                          <a:r>
                            <a:rPr lang="zh-CN" altLang="en-US" sz="1600" b="0" kern="1200" dirty="0">
                              <a:solidFill>
                                <a:srgbClr val="1D1D1A"/>
                              </a:solidFill>
                              <a:effectLst/>
                              <a:latin typeface="Lexend" pitchFamily="2" charset="0"/>
                              <a:ea typeface="+mj-ea"/>
                              <a:cs typeface="+mn-cs"/>
                            </a:rPr>
                            <a:t>简单任务</a:t>
                          </a:r>
                        </a:p>
                      </a:txBody>
                      <a:tcPr marL="47625" marR="47625"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noFill/>
                      </a:tcPr>
                    </a:tc>
                    <a:tc>
                      <a:txBody>
                        <a:bodyPr/>
                        <a:lstStyle/>
                        <a:p>
                          <a:pPr marL="0" algn="ctr" defTabSz="1219200" rtl="0" eaLnBrk="1" fontAlgn="ctr" latinLnBrk="0" hangingPunct="1"/>
                          <a:r>
                            <a:rPr lang="zh-CN" altLang="en-US" sz="1600" b="0" kern="1200" dirty="0">
                              <a:solidFill>
                                <a:srgbClr val="1D1D1A"/>
                              </a:solidFill>
                              <a:effectLst/>
                              <a:latin typeface="Lexend" pitchFamily="2" charset="0"/>
                              <a:ea typeface="+mj-ea"/>
                              <a:cs typeface="+mn-cs"/>
                            </a:rPr>
                            <a:t>复杂任务</a:t>
                          </a:r>
                        </a:p>
                      </a:txBody>
                      <a:tcPr marL="47625" marR="47625"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noFill/>
                      </a:tcPr>
                    </a:tc>
                    <a:extLst>
                      <a:ext uri="{0D108BD9-81ED-4DB2-BD59-A6C34878D82A}">
                        <a16:rowId xmlns:a16="http://schemas.microsoft.com/office/drawing/2014/main" val="2955396350"/>
                      </a:ext>
                    </a:extLst>
                  </a:tr>
                </a:tbl>
              </a:graphicData>
            </a:graphic>
          </p:graphicFrame>
        </mc:Fallback>
      </mc:AlternateContent>
    </p:spTree>
    <p:extLst>
      <p:ext uri="{BB962C8B-B14F-4D97-AF65-F5344CB8AC3E}">
        <p14:creationId xmlns:p14="http://schemas.microsoft.com/office/powerpoint/2010/main" val="29756073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11B95A44-CCF2-9448-AD90-014C7B1CC7EC}"/>
              </a:ext>
            </a:extLst>
          </p:cNvPr>
          <p:cNvSpPr txBox="1"/>
          <p:nvPr/>
        </p:nvSpPr>
        <p:spPr>
          <a:xfrm>
            <a:off x="4931236" y="1046095"/>
            <a:ext cx="2334293" cy="2646878"/>
          </a:xfrm>
          <a:prstGeom prst="rect">
            <a:avLst/>
          </a:prstGeom>
          <a:noFill/>
        </p:spPr>
        <p:txBody>
          <a:bodyPr wrap="none" rtlCol="0">
            <a:spAutoFit/>
          </a:bodyPr>
          <a:lstStyle/>
          <a:p>
            <a:pPr algn="ctr"/>
            <a:r>
              <a:rPr kumimoji="1" lang="en-US" altLang="zh-CN" sz="16600" b="1" dirty="0">
                <a:gradFill>
                  <a:gsLst>
                    <a:gs pos="4000">
                      <a:srgbClr val="126FFC"/>
                    </a:gs>
                    <a:gs pos="73000">
                      <a:srgbClr val="126FFC">
                        <a:alpha val="0"/>
                      </a:srgbClr>
                    </a:gs>
                  </a:gsLst>
                  <a:lin ang="5400000" scaled="1"/>
                </a:gradFill>
                <a:latin typeface="PingFang SC Semibold" panose="020B0400000000000000" pitchFamily="34" charset="-122"/>
                <a:ea typeface="PingFang SC Semibold" panose="020B0400000000000000" pitchFamily="34" charset="-122"/>
              </a:rPr>
              <a:t>01</a:t>
            </a:r>
            <a:endParaRPr kumimoji="1" lang="zh-CN" altLang="en-US" sz="16600" b="1" dirty="0">
              <a:gradFill>
                <a:gsLst>
                  <a:gs pos="4000">
                    <a:srgbClr val="126FFC"/>
                  </a:gs>
                  <a:gs pos="73000">
                    <a:srgbClr val="126FFC">
                      <a:alpha val="0"/>
                    </a:srgbClr>
                  </a:gs>
                </a:gsLst>
                <a:lin ang="5400000" scaled="1"/>
              </a:gradFill>
              <a:latin typeface="PingFang SC Semibold" panose="020B0400000000000000" pitchFamily="34" charset="-122"/>
              <a:ea typeface="PingFang SC Semibold" panose="020B0400000000000000" pitchFamily="34" charset="-122"/>
            </a:endParaRPr>
          </a:p>
        </p:txBody>
      </p:sp>
      <p:sp>
        <p:nvSpPr>
          <p:cNvPr id="3" name="内容占位符 2">
            <a:extLst>
              <a:ext uri="{FF2B5EF4-FFF2-40B4-BE49-F238E27FC236}">
                <a16:creationId xmlns:a16="http://schemas.microsoft.com/office/drawing/2014/main" id="{499700D0-0E5A-4E5C-0761-B33E2775D9FE}"/>
              </a:ext>
            </a:extLst>
          </p:cNvPr>
          <p:cNvSpPr>
            <a:spLocks noGrp="1"/>
          </p:cNvSpPr>
          <p:nvPr>
            <p:ph sz="half" idx="1"/>
          </p:nvPr>
        </p:nvSpPr>
        <p:spPr/>
        <p:txBody>
          <a:bodyPr>
            <a:normAutofit/>
          </a:bodyPr>
          <a:lstStyle/>
          <a:p>
            <a:r>
              <a:rPr lang="en" altLang="zh-CN" sz="9600" dirty="0"/>
              <a:t>Self-Attention</a:t>
            </a:r>
          </a:p>
          <a:p>
            <a:r>
              <a:rPr lang="zh-CN" altLang="en-US" sz="9600" dirty="0"/>
              <a:t>详解</a:t>
            </a:r>
            <a:endParaRPr lang="en-US" altLang="zh-CN" dirty="0"/>
          </a:p>
        </p:txBody>
      </p:sp>
    </p:spTree>
    <p:extLst>
      <p:ext uri="{BB962C8B-B14F-4D97-AF65-F5344CB8AC3E}">
        <p14:creationId xmlns:p14="http://schemas.microsoft.com/office/powerpoint/2010/main" val="26910479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11B95A44-CCF2-9448-AD90-014C7B1CC7EC}"/>
              </a:ext>
            </a:extLst>
          </p:cNvPr>
          <p:cNvSpPr txBox="1"/>
          <p:nvPr/>
        </p:nvSpPr>
        <p:spPr>
          <a:xfrm>
            <a:off x="4728456" y="1046095"/>
            <a:ext cx="2739853" cy="2646878"/>
          </a:xfrm>
          <a:prstGeom prst="rect">
            <a:avLst/>
          </a:prstGeom>
          <a:noFill/>
        </p:spPr>
        <p:txBody>
          <a:bodyPr wrap="none" rtlCol="0">
            <a:spAutoFit/>
          </a:bodyPr>
          <a:lstStyle/>
          <a:p>
            <a:pPr algn="ctr"/>
            <a:r>
              <a:rPr kumimoji="1" lang="en-US" altLang="zh-CN" sz="16600" b="1" dirty="0">
                <a:gradFill>
                  <a:gsLst>
                    <a:gs pos="4000">
                      <a:srgbClr val="126FFC"/>
                    </a:gs>
                    <a:gs pos="73000">
                      <a:srgbClr val="126FFC">
                        <a:alpha val="0"/>
                      </a:srgbClr>
                    </a:gs>
                  </a:gsLst>
                  <a:lin ang="5400000" scaled="1"/>
                </a:gradFill>
                <a:latin typeface="PingFang SC Semibold" panose="020B0400000000000000" pitchFamily="34" charset="-122"/>
                <a:ea typeface="PingFang SC Semibold" panose="020B0400000000000000" pitchFamily="34" charset="-122"/>
              </a:rPr>
              <a:t>05</a:t>
            </a:r>
            <a:endParaRPr kumimoji="1" lang="zh-CN" altLang="en-US" sz="16600" b="1" dirty="0">
              <a:gradFill>
                <a:gsLst>
                  <a:gs pos="4000">
                    <a:srgbClr val="126FFC"/>
                  </a:gs>
                  <a:gs pos="73000">
                    <a:srgbClr val="126FFC">
                      <a:alpha val="0"/>
                    </a:srgbClr>
                  </a:gs>
                </a:gsLst>
                <a:lin ang="5400000" scaled="1"/>
              </a:gradFill>
              <a:latin typeface="PingFang SC Semibold" panose="020B0400000000000000" pitchFamily="34" charset="-122"/>
              <a:ea typeface="PingFang SC Semibold" panose="020B0400000000000000" pitchFamily="34" charset="-122"/>
            </a:endParaRPr>
          </a:p>
        </p:txBody>
      </p:sp>
      <p:sp>
        <p:nvSpPr>
          <p:cNvPr id="3" name="内容占位符 2">
            <a:extLst>
              <a:ext uri="{FF2B5EF4-FFF2-40B4-BE49-F238E27FC236}">
                <a16:creationId xmlns:a16="http://schemas.microsoft.com/office/drawing/2014/main" id="{499700D0-0E5A-4E5C-0761-B33E2775D9FE}"/>
              </a:ext>
            </a:extLst>
          </p:cNvPr>
          <p:cNvSpPr>
            <a:spLocks noGrp="1"/>
          </p:cNvSpPr>
          <p:nvPr>
            <p:ph sz="half" idx="1"/>
          </p:nvPr>
        </p:nvSpPr>
        <p:spPr/>
        <p:txBody>
          <a:bodyPr>
            <a:normAutofit/>
          </a:bodyPr>
          <a:lstStyle/>
          <a:p>
            <a:r>
              <a:rPr lang="en-US" altLang="zh-CN" dirty="0"/>
              <a:t>Mask-Self</a:t>
            </a:r>
            <a:r>
              <a:rPr lang="zh-CN" altLang="en-US" dirty="0"/>
              <a:t> </a:t>
            </a:r>
            <a:r>
              <a:rPr lang="en-US" altLang="zh-CN" dirty="0"/>
              <a:t>Attention</a:t>
            </a:r>
            <a:endParaRPr lang="zh-CN" altLang="en-US" dirty="0"/>
          </a:p>
        </p:txBody>
      </p:sp>
    </p:spTree>
    <p:extLst>
      <p:ext uri="{BB962C8B-B14F-4D97-AF65-F5344CB8AC3E}">
        <p14:creationId xmlns:p14="http://schemas.microsoft.com/office/powerpoint/2010/main" val="312879587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8BDD1649-00D8-FBC0-1F2E-ABFD9F91193C}"/>
              </a:ext>
            </a:extLst>
          </p:cNvPr>
          <p:cNvSpPr>
            <a:spLocks noGrp="1"/>
          </p:cNvSpPr>
          <p:nvPr>
            <p:ph type="title"/>
          </p:nvPr>
        </p:nvSpPr>
        <p:spPr>
          <a:xfrm>
            <a:off x="623635" y="522789"/>
            <a:ext cx="10963473" cy="589190"/>
          </a:xfrm>
        </p:spPr>
        <p:txBody>
          <a:bodyPr/>
          <a:lstStyle/>
          <a:p>
            <a:r>
              <a:rPr lang="en" altLang="zh-CN" dirty="0"/>
              <a:t>Mask MHA</a:t>
            </a:r>
            <a:r>
              <a:rPr lang="zh-CN" altLang="en-US" dirty="0"/>
              <a:t>与 </a:t>
            </a:r>
            <a:r>
              <a:rPr lang="en-US" altLang="zh-CN" dirty="0"/>
              <a:t>MHA</a:t>
            </a:r>
            <a:r>
              <a:rPr lang="zh-CN" altLang="en-US" dirty="0"/>
              <a:t> 区别</a:t>
            </a:r>
          </a:p>
        </p:txBody>
      </p:sp>
      <p:sp>
        <p:nvSpPr>
          <p:cNvPr id="4" name="内容占位符 3">
            <a:extLst>
              <a:ext uri="{FF2B5EF4-FFF2-40B4-BE49-F238E27FC236}">
                <a16:creationId xmlns:a16="http://schemas.microsoft.com/office/drawing/2014/main" id="{22A07785-70B3-C6A4-944A-BFD87238EC9E}"/>
              </a:ext>
            </a:extLst>
          </p:cNvPr>
          <p:cNvSpPr>
            <a:spLocks noGrp="1"/>
          </p:cNvSpPr>
          <p:nvPr>
            <p:ph sz="half" idx="1"/>
          </p:nvPr>
        </p:nvSpPr>
        <p:spPr>
          <a:xfrm>
            <a:off x="623635" y="1246909"/>
            <a:ext cx="10963473" cy="5108171"/>
          </a:xfrm>
        </p:spPr>
        <p:txBody>
          <a:bodyPr/>
          <a:lstStyle/>
          <a:p>
            <a:r>
              <a:rPr lang="en" altLang="zh-CN" b="1" dirty="0">
                <a:solidFill>
                  <a:srgbClr val="66BA36"/>
                </a:solidFill>
              </a:rPr>
              <a:t>Self Attention​ </a:t>
            </a:r>
            <a:r>
              <a:rPr lang="zh-CN" altLang="en-US" b="1" dirty="0">
                <a:solidFill>
                  <a:srgbClr val="66BA36"/>
                </a:solidFill>
              </a:rPr>
              <a:t>：</a:t>
            </a:r>
            <a:endParaRPr lang="en-US" altLang="zh-CN" b="1" dirty="0">
              <a:solidFill>
                <a:srgbClr val="66BA36"/>
              </a:solidFill>
            </a:endParaRPr>
          </a:p>
          <a:p>
            <a:pPr lvl="1"/>
            <a:r>
              <a:rPr lang="zh-CN" altLang="en-US" dirty="0"/>
              <a:t>其特点是​​双向全序列可见​​，允许每个位置的</a:t>
            </a:r>
            <a:r>
              <a:rPr lang="en" altLang="zh-CN" dirty="0"/>
              <a:t>token</a:t>
            </a:r>
            <a:r>
              <a:rPr lang="zh-CN" altLang="en-US" dirty="0"/>
              <a:t>与序列中所有其他位置的</a:t>
            </a:r>
            <a:r>
              <a:rPr lang="en" altLang="zh-CN" dirty="0"/>
              <a:t>token</a:t>
            </a:r>
            <a:r>
              <a:rPr lang="zh-CN" altLang="en-US" dirty="0"/>
              <a:t>交互。</a:t>
            </a:r>
            <a:endParaRPr lang="en-US" altLang="zh-CN" dirty="0"/>
          </a:p>
          <a:p>
            <a:pPr lvl="1"/>
            <a:r>
              <a:rPr lang="zh-CN" altLang="en-US" dirty="0"/>
              <a:t>适用于编码器（</a:t>
            </a:r>
            <a:r>
              <a:rPr lang="en" altLang="zh-CN" dirty="0"/>
              <a:t>Encoder</a:t>
            </a:r>
            <a:r>
              <a:rPr lang="zh-CN" altLang="en" dirty="0"/>
              <a:t>）</a:t>
            </a:r>
            <a:r>
              <a:rPr lang="zh-CN" altLang="en-US" dirty="0"/>
              <a:t>中对上下文信息的全局建模。</a:t>
            </a:r>
            <a:endParaRPr lang="en-US" altLang="zh-CN" dirty="0"/>
          </a:p>
          <a:p>
            <a:pPr lvl="1"/>
            <a:endParaRPr lang="en-US" altLang="zh-CN" dirty="0"/>
          </a:p>
          <a:p>
            <a:r>
              <a:rPr lang="en" altLang="zh-CN" b="1" dirty="0">
                <a:solidFill>
                  <a:srgbClr val="66BA36"/>
                </a:solidFill>
              </a:rPr>
              <a:t>​​Mask Self Attention​​</a:t>
            </a:r>
            <a:r>
              <a:rPr lang="zh-CN" altLang="en-US" b="1" dirty="0">
                <a:solidFill>
                  <a:srgbClr val="66BA36"/>
                </a:solidFill>
              </a:rPr>
              <a:t>：</a:t>
            </a:r>
            <a:endParaRPr lang="en" altLang="zh-CN" b="1" dirty="0">
              <a:solidFill>
                <a:srgbClr val="66BA36"/>
              </a:solidFill>
            </a:endParaRPr>
          </a:p>
          <a:p>
            <a:pPr lvl="1"/>
            <a:r>
              <a:rPr lang="zh-CN" altLang="en-US" dirty="0"/>
              <a:t>在标准多头自注意力的基础上引入​​掩码机制（</a:t>
            </a:r>
            <a:r>
              <a:rPr lang="en" altLang="zh-CN" dirty="0"/>
              <a:t>Masking</a:t>
            </a:r>
            <a:r>
              <a:rPr lang="zh-CN" altLang="en" dirty="0"/>
              <a:t>）​</a:t>
            </a:r>
            <a:r>
              <a:rPr lang="en" altLang="zh-CN" dirty="0"/>
              <a:t>​</a:t>
            </a:r>
            <a:r>
              <a:rPr lang="zh-CN" altLang="en" dirty="0"/>
              <a:t>，</a:t>
            </a:r>
            <a:r>
              <a:rPr lang="zh-CN" altLang="en-US" dirty="0"/>
              <a:t>限制某些位置可见性，实现特定约束。</a:t>
            </a:r>
            <a:endParaRPr lang="en-US" altLang="zh-CN" dirty="0"/>
          </a:p>
          <a:p>
            <a:pPr lvl="1"/>
            <a:r>
              <a:rPr lang="zh-CN" altLang="en-US" dirty="0"/>
              <a:t>应用于解码器（</a:t>
            </a:r>
            <a:r>
              <a:rPr lang="en" altLang="zh-CN" dirty="0"/>
              <a:t>Decoder</a:t>
            </a:r>
            <a:r>
              <a:rPr lang="zh-CN" altLang="en" dirty="0"/>
              <a:t>），​</a:t>
            </a:r>
            <a:r>
              <a:rPr lang="en" altLang="zh-CN" dirty="0"/>
              <a:t>​</a:t>
            </a:r>
            <a:r>
              <a:rPr lang="zh-CN" altLang="en-US" dirty="0"/>
              <a:t>确保模型在生成当前输出时仅依赖已生成的前序信息​​。</a:t>
            </a:r>
            <a:endParaRPr lang="en-US" altLang="zh-CN" dirty="0"/>
          </a:p>
          <a:p>
            <a:pPr lvl="1"/>
            <a:r>
              <a:rPr lang="zh-CN" altLang="en-US" dirty="0"/>
              <a:t>避免“偷看”未来的</a:t>
            </a:r>
            <a:r>
              <a:rPr lang="en" altLang="zh-CN" dirty="0"/>
              <a:t>token</a:t>
            </a:r>
            <a:r>
              <a:rPr lang="zh-CN" altLang="en" dirty="0"/>
              <a:t>，</a:t>
            </a:r>
            <a:r>
              <a:rPr lang="zh-CN" altLang="en-US" dirty="0"/>
              <a:t>保证自回归生成的因果性（</a:t>
            </a:r>
            <a:r>
              <a:rPr lang="en" altLang="zh-CN" dirty="0"/>
              <a:t>Causality</a:t>
            </a:r>
            <a:r>
              <a:rPr lang="zh-CN" altLang="en" dirty="0"/>
              <a:t>）</a:t>
            </a:r>
            <a:r>
              <a:rPr lang="zh-CN" altLang="en-US" dirty="0"/>
              <a:t>。</a:t>
            </a:r>
          </a:p>
        </p:txBody>
      </p:sp>
    </p:spTree>
    <p:extLst>
      <p:ext uri="{BB962C8B-B14F-4D97-AF65-F5344CB8AC3E}">
        <p14:creationId xmlns:p14="http://schemas.microsoft.com/office/powerpoint/2010/main" val="14946910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3C806268-ED39-B8D4-66DE-922C665355B5}"/>
              </a:ext>
            </a:extLst>
          </p:cNvPr>
          <p:cNvSpPr>
            <a:spLocks noGrp="1"/>
          </p:cNvSpPr>
          <p:nvPr>
            <p:ph type="title"/>
          </p:nvPr>
        </p:nvSpPr>
        <p:spPr>
          <a:xfrm>
            <a:off x="623635" y="522789"/>
            <a:ext cx="10963473" cy="589190"/>
          </a:xfrm>
        </p:spPr>
        <p:txBody>
          <a:bodyPr/>
          <a:lstStyle/>
          <a:p>
            <a:r>
              <a:rPr lang="en" altLang="zh-CN" dirty="0"/>
              <a:t>masked-Self Attention</a:t>
            </a:r>
            <a:endParaRPr lang="zh-CN" altLang="en-US" dirty="0"/>
          </a:p>
        </p:txBody>
      </p:sp>
      <p:sp>
        <p:nvSpPr>
          <p:cNvPr id="9" name="内容占位符 8">
            <a:extLst>
              <a:ext uri="{FF2B5EF4-FFF2-40B4-BE49-F238E27FC236}">
                <a16:creationId xmlns:a16="http://schemas.microsoft.com/office/drawing/2014/main" id="{5669BFB7-8A40-1656-91F6-6B0F072BFCEB}"/>
              </a:ext>
            </a:extLst>
          </p:cNvPr>
          <p:cNvSpPr>
            <a:spLocks noGrp="1"/>
          </p:cNvSpPr>
          <p:nvPr>
            <p:ph sz="half" idx="1"/>
          </p:nvPr>
        </p:nvSpPr>
        <p:spPr>
          <a:xfrm>
            <a:off x="623635" y="1246909"/>
            <a:ext cx="10963473" cy="5108171"/>
          </a:xfrm>
        </p:spPr>
        <p:txBody>
          <a:bodyPr/>
          <a:lstStyle/>
          <a:p>
            <a:r>
              <a:rPr lang="zh-CN" altLang="en-US" dirty="0"/>
              <a:t>在解码器里，</a:t>
            </a:r>
            <a:r>
              <a:rPr lang="en" altLang="zh-CN" dirty="0"/>
              <a:t>Self Attention </a:t>
            </a:r>
            <a:r>
              <a:rPr lang="zh-CN" altLang="en-US" dirty="0"/>
              <a:t>层只允许关注到输出序列中早于当前位置之前的单词。</a:t>
            </a:r>
          </a:p>
        </p:txBody>
      </p:sp>
      <p:pic>
        <p:nvPicPr>
          <p:cNvPr id="3074" name="Picture 2">
            <a:extLst>
              <a:ext uri="{FF2B5EF4-FFF2-40B4-BE49-F238E27FC236}">
                <a16:creationId xmlns:a16="http://schemas.microsoft.com/office/drawing/2014/main" id="{704AA1A7-D8DD-CFCE-70CB-0D16869C71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7523" y="2460572"/>
            <a:ext cx="11081716" cy="37169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48640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3C806268-ED39-B8D4-66DE-922C665355B5}"/>
              </a:ext>
            </a:extLst>
          </p:cNvPr>
          <p:cNvSpPr>
            <a:spLocks noGrp="1"/>
          </p:cNvSpPr>
          <p:nvPr>
            <p:ph type="title"/>
          </p:nvPr>
        </p:nvSpPr>
        <p:spPr>
          <a:xfrm>
            <a:off x="623635" y="522789"/>
            <a:ext cx="10963473" cy="589190"/>
          </a:xfrm>
        </p:spPr>
        <p:txBody>
          <a:bodyPr/>
          <a:lstStyle/>
          <a:p>
            <a:r>
              <a:rPr lang="en" altLang="zh-CN" dirty="0"/>
              <a:t>masked-Self Attention</a:t>
            </a:r>
            <a:endParaRPr lang="zh-CN" altLang="en-US" dirty="0"/>
          </a:p>
        </p:txBody>
      </p:sp>
      <p:sp>
        <p:nvSpPr>
          <p:cNvPr id="9" name="内容占位符 8">
            <a:extLst>
              <a:ext uri="{FF2B5EF4-FFF2-40B4-BE49-F238E27FC236}">
                <a16:creationId xmlns:a16="http://schemas.microsoft.com/office/drawing/2014/main" id="{5669BFB7-8A40-1656-91F6-6B0F072BFCEB}"/>
              </a:ext>
            </a:extLst>
          </p:cNvPr>
          <p:cNvSpPr>
            <a:spLocks noGrp="1"/>
          </p:cNvSpPr>
          <p:nvPr>
            <p:ph sz="half" idx="1"/>
          </p:nvPr>
        </p:nvSpPr>
        <p:spPr>
          <a:xfrm>
            <a:off x="623635" y="1246909"/>
            <a:ext cx="10963473" cy="5108171"/>
          </a:xfrm>
        </p:spPr>
        <p:txBody>
          <a:bodyPr/>
          <a:lstStyle/>
          <a:p>
            <a:r>
              <a:rPr lang="zh-CN" altLang="en-US" dirty="0"/>
              <a:t>在一个语言场景中，序列分为 </a:t>
            </a:r>
            <a:r>
              <a:rPr lang="en-US" altLang="zh-CN" dirty="0"/>
              <a:t>4 </a:t>
            </a:r>
            <a:r>
              <a:rPr lang="zh-CN" altLang="en-US" dirty="0"/>
              <a:t>个步骤处理：每步处理一个 </a:t>
            </a:r>
            <a:r>
              <a:rPr lang="en-US" altLang="zh-CN" dirty="0"/>
              <a:t>Token</a:t>
            </a:r>
            <a:r>
              <a:rPr lang="zh-CN" altLang="en" dirty="0"/>
              <a:t>。</a:t>
            </a:r>
            <a:r>
              <a:rPr lang="zh-CN" altLang="en-US" dirty="0"/>
              <a:t>由于大模型以 </a:t>
            </a:r>
            <a:r>
              <a:rPr lang="en" altLang="zh-CN" dirty="0"/>
              <a:t>batch size </a:t>
            </a:r>
            <a:r>
              <a:rPr lang="zh-CN" altLang="en-US" dirty="0"/>
              <a:t>工作，可以假设模型 </a:t>
            </a:r>
            <a:r>
              <a:rPr lang="en" altLang="zh-CN" dirty="0"/>
              <a:t>batch size </a:t>
            </a:r>
            <a:r>
              <a:rPr lang="zh-CN" altLang="en-US" dirty="0"/>
              <a:t>为 </a:t>
            </a:r>
            <a:r>
              <a:rPr lang="en-US" altLang="zh-CN" dirty="0"/>
              <a:t>4</a:t>
            </a:r>
            <a:r>
              <a:rPr lang="zh-CN" altLang="en-US" dirty="0"/>
              <a:t>，将序列作为一个 </a:t>
            </a:r>
            <a:r>
              <a:rPr lang="en" altLang="zh-CN" dirty="0"/>
              <a:t>batch </a:t>
            </a:r>
            <a:r>
              <a:rPr lang="zh-CN" altLang="en-US" dirty="0"/>
              <a:t>处理。</a:t>
            </a:r>
          </a:p>
        </p:txBody>
      </p:sp>
      <p:pic>
        <p:nvPicPr>
          <p:cNvPr id="4098" name="Picture 2">
            <a:extLst>
              <a:ext uri="{FF2B5EF4-FFF2-40B4-BE49-F238E27FC236}">
                <a16:creationId xmlns:a16="http://schemas.microsoft.com/office/drawing/2014/main" id="{6734B886-778C-4AC0-2951-84E9A6CCE3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6951" y="2429395"/>
            <a:ext cx="10262859" cy="38083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09331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3C806268-ED39-B8D4-66DE-922C665355B5}"/>
              </a:ext>
            </a:extLst>
          </p:cNvPr>
          <p:cNvSpPr>
            <a:spLocks noGrp="1"/>
          </p:cNvSpPr>
          <p:nvPr>
            <p:ph type="title"/>
          </p:nvPr>
        </p:nvSpPr>
        <p:spPr>
          <a:xfrm>
            <a:off x="623635" y="522789"/>
            <a:ext cx="10963473" cy="589190"/>
          </a:xfrm>
        </p:spPr>
        <p:txBody>
          <a:bodyPr/>
          <a:lstStyle/>
          <a:p>
            <a:r>
              <a:rPr lang="en" altLang="zh-CN" dirty="0"/>
              <a:t>masked-Self Attention</a:t>
            </a:r>
            <a:endParaRPr lang="zh-CN" altLang="en-US" dirty="0"/>
          </a:p>
        </p:txBody>
      </p:sp>
      <p:sp>
        <p:nvSpPr>
          <p:cNvPr id="9" name="内容占位符 8">
            <a:extLst>
              <a:ext uri="{FF2B5EF4-FFF2-40B4-BE49-F238E27FC236}">
                <a16:creationId xmlns:a16="http://schemas.microsoft.com/office/drawing/2014/main" id="{5669BFB7-8A40-1656-91F6-6B0F072BFCEB}"/>
              </a:ext>
            </a:extLst>
          </p:cNvPr>
          <p:cNvSpPr>
            <a:spLocks noGrp="1"/>
          </p:cNvSpPr>
          <p:nvPr>
            <p:ph sz="half" idx="1"/>
          </p:nvPr>
        </p:nvSpPr>
        <p:spPr>
          <a:xfrm>
            <a:off x="623635" y="1246909"/>
            <a:ext cx="10963473" cy="5108171"/>
          </a:xfrm>
        </p:spPr>
        <p:txBody>
          <a:bodyPr/>
          <a:lstStyle/>
          <a:p>
            <a:r>
              <a:rPr lang="zh-CN" altLang="en-US" dirty="0"/>
              <a:t>在矩阵的形式中，把 </a:t>
            </a:r>
            <a:r>
              <a:rPr lang="en" altLang="zh-CN" dirty="0"/>
              <a:t>Query </a:t>
            </a:r>
            <a:r>
              <a:rPr lang="zh-CN" altLang="en-US" dirty="0"/>
              <a:t>矩阵和 </a:t>
            </a:r>
            <a:r>
              <a:rPr lang="en" altLang="zh-CN" dirty="0"/>
              <a:t>Key </a:t>
            </a:r>
            <a:r>
              <a:rPr lang="zh-CN" altLang="en-US" dirty="0"/>
              <a:t>矩阵相乘来计算分数。</a:t>
            </a:r>
            <a:endParaRPr lang="en-US" altLang="zh-CN" dirty="0"/>
          </a:p>
          <a:p>
            <a:r>
              <a:rPr lang="zh-CN" altLang="en-US" dirty="0"/>
              <a:t>这里不使用单词，而是使用与格子中单词对应的矩阵。</a:t>
            </a:r>
          </a:p>
        </p:txBody>
      </p:sp>
      <p:pic>
        <p:nvPicPr>
          <p:cNvPr id="5122" name="Picture 2">
            <a:extLst>
              <a:ext uri="{FF2B5EF4-FFF2-40B4-BE49-F238E27FC236}">
                <a16:creationId xmlns:a16="http://schemas.microsoft.com/office/drawing/2014/main" id="{9A3013A7-0C79-A07F-7329-4FF5764CD6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4010" y="2974428"/>
            <a:ext cx="11688741" cy="31903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91773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3C806268-ED39-B8D4-66DE-922C665355B5}"/>
              </a:ext>
            </a:extLst>
          </p:cNvPr>
          <p:cNvSpPr>
            <a:spLocks noGrp="1"/>
          </p:cNvSpPr>
          <p:nvPr>
            <p:ph type="title"/>
          </p:nvPr>
        </p:nvSpPr>
        <p:spPr>
          <a:xfrm>
            <a:off x="623635" y="522789"/>
            <a:ext cx="10963473" cy="589190"/>
          </a:xfrm>
        </p:spPr>
        <p:txBody>
          <a:bodyPr/>
          <a:lstStyle/>
          <a:p>
            <a:r>
              <a:rPr lang="en" altLang="zh-CN" dirty="0"/>
              <a:t>masked-Self Attention</a:t>
            </a:r>
            <a:endParaRPr lang="zh-CN" altLang="en-US" dirty="0"/>
          </a:p>
        </p:txBody>
      </p:sp>
      <p:sp>
        <p:nvSpPr>
          <p:cNvPr id="9" name="内容占位符 8">
            <a:extLst>
              <a:ext uri="{FF2B5EF4-FFF2-40B4-BE49-F238E27FC236}">
                <a16:creationId xmlns:a16="http://schemas.microsoft.com/office/drawing/2014/main" id="{5669BFB7-8A40-1656-91F6-6B0F072BFCEB}"/>
              </a:ext>
            </a:extLst>
          </p:cNvPr>
          <p:cNvSpPr>
            <a:spLocks noGrp="1"/>
          </p:cNvSpPr>
          <p:nvPr>
            <p:ph sz="half" idx="1"/>
          </p:nvPr>
        </p:nvSpPr>
        <p:spPr>
          <a:xfrm>
            <a:off x="623635" y="1246909"/>
            <a:ext cx="10963473" cy="5108171"/>
          </a:xfrm>
        </p:spPr>
        <p:txBody>
          <a:bodyPr/>
          <a:lstStyle/>
          <a:p>
            <a:r>
              <a:rPr lang="zh-CN" altLang="en-US" dirty="0"/>
              <a:t>执行完乘法之后，加上下三角形的 </a:t>
            </a:r>
            <a:r>
              <a:rPr lang="en" altLang="zh-CN" dirty="0"/>
              <a:t>attention mask</a:t>
            </a:r>
            <a:r>
              <a:rPr lang="zh-CN" altLang="en-US" dirty="0"/>
              <a:t>矩阵。它将想要屏蔽的单元格设置为负无穷大或者一个非常大的负数：</a:t>
            </a:r>
          </a:p>
        </p:txBody>
      </p:sp>
      <p:pic>
        <p:nvPicPr>
          <p:cNvPr id="6146" name="Picture 2">
            <a:extLst>
              <a:ext uri="{FF2B5EF4-FFF2-40B4-BE49-F238E27FC236}">
                <a16:creationId xmlns:a16="http://schemas.microsoft.com/office/drawing/2014/main" id="{EDE614D8-1CFD-C54E-AC80-F79B8477E2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618" y="2751684"/>
            <a:ext cx="12003525" cy="35840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46634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3C806268-ED39-B8D4-66DE-922C665355B5}"/>
              </a:ext>
            </a:extLst>
          </p:cNvPr>
          <p:cNvSpPr>
            <a:spLocks noGrp="1"/>
          </p:cNvSpPr>
          <p:nvPr>
            <p:ph type="title"/>
          </p:nvPr>
        </p:nvSpPr>
        <p:spPr>
          <a:xfrm>
            <a:off x="623635" y="522789"/>
            <a:ext cx="10963473" cy="589190"/>
          </a:xfrm>
        </p:spPr>
        <p:txBody>
          <a:bodyPr/>
          <a:lstStyle/>
          <a:p>
            <a:r>
              <a:rPr lang="en" altLang="zh-CN" dirty="0"/>
              <a:t>masked-Self Attention</a:t>
            </a:r>
            <a:endParaRPr lang="zh-CN" altLang="en-US" dirty="0"/>
          </a:p>
        </p:txBody>
      </p:sp>
      <p:sp>
        <p:nvSpPr>
          <p:cNvPr id="9" name="内容占位符 8">
            <a:extLst>
              <a:ext uri="{FF2B5EF4-FFF2-40B4-BE49-F238E27FC236}">
                <a16:creationId xmlns:a16="http://schemas.microsoft.com/office/drawing/2014/main" id="{5669BFB7-8A40-1656-91F6-6B0F072BFCEB}"/>
              </a:ext>
            </a:extLst>
          </p:cNvPr>
          <p:cNvSpPr>
            <a:spLocks noGrp="1"/>
          </p:cNvSpPr>
          <p:nvPr>
            <p:ph sz="half" idx="1"/>
          </p:nvPr>
        </p:nvSpPr>
        <p:spPr>
          <a:xfrm>
            <a:off x="623635" y="1246909"/>
            <a:ext cx="10963473" cy="5108171"/>
          </a:xfrm>
        </p:spPr>
        <p:txBody>
          <a:bodyPr/>
          <a:lstStyle/>
          <a:p>
            <a:r>
              <a:rPr lang="zh-CN" altLang="en-US" dirty="0"/>
              <a:t>然后对每一行应用 </a:t>
            </a:r>
            <a:r>
              <a:rPr lang="en" altLang="zh-CN" dirty="0"/>
              <a:t>SoftMax</a:t>
            </a:r>
            <a:r>
              <a:rPr lang="zh-CN" altLang="en" dirty="0"/>
              <a:t>，</a:t>
            </a:r>
            <a:r>
              <a:rPr lang="zh-CN" altLang="en-US" dirty="0"/>
              <a:t>会产生实际的分数，会将这些分数用于 </a:t>
            </a:r>
            <a:r>
              <a:rPr lang="en" altLang="zh-CN" dirty="0"/>
              <a:t>Self Attention</a:t>
            </a:r>
            <a:r>
              <a:rPr lang="zh-CN" altLang="en" dirty="0"/>
              <a:t>。</a:t>
            </a:r>
            <a:endParaRPr lang="zh-CN" altLang="en-US" dirty="0"/>
          </a:p>
        </p:txBody>
      </p:sp>
      <p:pic>
        <p:nvPicPr>
          <p:cNvPr id="7170" name="Picture 2">
            <a:extLst>
              <a:ext uri="{FF2B5EF4-FFF2-40B4-BE49-F238E27FC236}">
                <a16:creationId xmlns:a16="http://schemas.microsoft.com/office/drawing/2014/main" id="{0821C2BF-98D1-CAF1-0C00-D2C88A68AF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276" y="2816773"/>
            <a:ext cx="12134487" cy="33277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97176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D440A9AB-DF36-421C-FB13-DD143274B099}"/>
              </a:ext>
            </a:extLst>
          </p:cNvPr>
          <p:cNvSpPr>
            <a:spLocks noGrp="1"/>
          </p:cNvSpPr>
          <p:nvPr>
            <p:ph type="title"/>
          </p:nvPr>
        </p:nvSpPr>
        <p:spPr/>
        <p:txBody>
          <a:bodyPr/>
          <a:lstStyle/>
          <a:p>
            <a:r>
              <a:rPr lang="en" altLang="zh-CN" dirty="0"/>
              <a:t>Mask MHA</a:t>
            </a:r>
            <a:r>
              <a:rPr lang="zh-CN" altLang="en-US" dirty="0"/>
              <a:t>与 </a:t>
            </a:r>
            <a:r>
              <a:rPr lang="en-US" altLang="zh-CN" dirty="0"/>
              <a:t>MHA</a:t>
            </a:r>
            <a:r>
              <a:rPr lang="zh-CN" altLang="en-US" dirty="0"/>
              <a:t> 区别</a:t>
            </a:r>
          </a:p>
        </p:txBody>
      </p:sp>
      <p:graphicFrame>
        <p:nvGraphicFramePr>
          <p:cNvPr id="6" name="内容占位符 5">
            <a:extLst>
              <a:ext uri="{FF2B5EF4-FFF2-40B4-BE49-F238E27FC236}">
                <a16:creationId xmlns:a16="http://schemas.microsoft.com/office/drawing/2014/main" id="{0C59A5D2-5BF2-FCF7-8D78-EAD5618DCC25}"/>
              </a:ext>
            </a:extLst>
          </p:cNvPr>
          <p:cNvGraphicFramePr>
            <a:graphicFrameLocks noGrp="1"/>
          </p:cNvGraphicFramePr>
          <p:nvPr>
            <p:ph sz="half" idx="1"/>
            <p:extLst>
              <p:ext uri="{D42A27DB-BD31-4B8C-83A1-F6EECF244321}">
                <p14:modId xmlns:p14="http://schemas.microsoft.com/office/powerpoint/2010/main" val="4075968762"/>
              </p:ext>
            </p:extLst>
          </p:nvPr>
        </p:nvGraphicFramePr>
        <p:xfrm>
          <a:off x="623635" y="1492468"/>
          <a:ext cx="10963473" cy="4839320"/>
        </p:xfrm>
        <a:graphic>
          <a:graphicData uri="http://schemas.openxmlformats.org/drawingml/2006/table">
            <a:tbl>
              <a:tblPr/>
              <a:tblGrid>
                <a:gridCol w="2813248">
                  <a:extLst>
                    <a:ext uri="{9D8B030D-6E8A-4147-A177-3AD203B41FA5}">
                      <a16:colId xmlns:a16="http://schemas.microsoft.com/office/drawing/2014/main" val="516901235"/>
                    </a:ext>
                  </a:extLst>
                </a:gridCol>
                <a:gridCol w="4495734">
                  <a:extLst>
                    <a:ext uri="{9D8B030D-6E8A-4147-A177-3AD203B41FA5}">
                      <a16:colId xmlns:a16="http://schemas.microsoft.com/office/drawing/2014/main" val="3033762566"/>
                    </a:ext>
                  </a:extLst>
                </a:gridCol>
                <a:gridCol w="3654491">
                  <a:extLst>
                    <a:ext uri="{9D8B030D-6E8A-4147-A177-3AD203B41FA5}">
                      <a16:colId xmlns:a16="http://schemas.microsoft.com/office/drawing/2014/main" val="3887043891"/>
                    </a:ext>
                  </a:extLst>
                </a:gridCol>
              </a:tblGrid>
              <a:tr h="861235">
                <a:tc>
                  <a:txBody>
                    <a:bodyPr/>
                    <a:lstStyle/>
                    <a:p>
                      <a:pPr marL="0" algn="ctr" defTabSz="1219200" rtl="0" eaLnBrk="1" fontAlgn="ctr" latinLnBrk="0" hangingPunct="1"/>
                      <a:r>
                        <a:rPr lang="zh-CN" altLang="en-US" sz="1600" b="1" kern="1200" dirty="0">
                          <a:solidFill>
                            <a:schemeClr val="bg1"/>
                          </a:solidFill>
                          <a:effectLst/>
                          <a:latin typeface="Lexend" pitchFamily="2" charset="0"/>
                          <a:ea typeface="+mj-ea"/>
                          <a:cs typeface="+mn-cs"/>
                        </a:rPr>
                        <a:t>特征​​</a:t>
                      </a:r>
                    </a:p>
                  </a:txBody>
                  <a:tcPr marL="144310" marR="144310" marT="108233" marB="108233"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66BA36"/>
                    </a:solidFill>
                  </a:tcPr>
                </a:tc>
                <a:tc>
                  <a:txBody>
                    <a:bodyPr/>
                    <a:lstStyle/>
                    <a:p>
                      <a:pPr marL="0" algn="ctr" defTabSz="1219200" rtl="0" eaLnBrk="1" fontAlgn="ctr" latinLnBrk="0" hangingPunct="1"/>
                      <a:r>
                        <a:rPr lang="en" sz="1600" b="0" kern="1200" dirty="0">
                          <a:solidFill>
                            <a:schemeClr val="bg1"/>
                          </a:solidFill>
                          <a:effectLst/>
                          <a:latin typeface="Lexend" pitchFamily="2" charset="0"/>
                          <a:ea typeface="+mj-ea"/>
                          <a:cs typeface="+mn-cs"/>
                        </a:rPr>
                        <a:t>Self Attention​​</a:t>
                      </a:r>
                    </a:p>
                  </a:txBody>
                  <a:tcPr marL="144310" marR="144310" marT="108233" marB="108233"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66BA36"/>
                    </a:solidFill>
                  </a:tcPr>
                </a:tc>
                <a:tc>
                  <a:txBody>
                    <a:bodyPr/>
                    <a:lstStyle/>
                    <a:p>
                      <a:pPr marL="0" algn="ctr" defTabSz="1219200" rtl="0" eaLnBrk="1" fontAlgn="ctr" latinLnBrk="0" hangingPunct="1"/>
                      <a:r>
                        <a:rPr lang="en" sz="1600" b="0" kern="1200" dirty="0">
                          <a:solidFill>
                            <a:schemeClr val="bg1"/>
                          </a:solidFill>
                          <a:effectLst/>
                          <a:latin typeface="Lexend" pitchFamily="2" charset="0"/>
                          <a:ea typeface="+mj-ea"/>
                          <a:cs typeface="+mn-cs"/>
                        </a:rPr>
                        <a:t>​​Masked</a:t>
                      </a:r>
                      <a:r>
                        <a:rPr lang="en-US" altLang="zh-CN" sz="1600" b="0" kern="1200" dirty="0">
                          <a:solidFill>
                            <a:schemeClr val="bg1"/>
                          </a:solidFill>
                          <a:effectLst/>
                          <a:latin typeface="Lexend" pitchFamily="2" charset="0"/>
                          <a:ea typeface="+mj-ea"/>
                          <a:cs typeface="+mn-cs"/>
                        </a:rPr>
                        <a:t>-</a:t>
                      </a:r>
                      <a:r>
                        <a:rPr lang="en" sz="1600" b="0" kern="1200" dirty="0">
                          <a:solidFill>
                            <a:schemeClr val="bg1"/>
                          </a:solidFill>
                          <a:effectLst/>
                          <a:latin typeface="Lexend" pitchFamily="2" charset="0"/>
                          <a:ea typeface="+mj-ea"/>
                          <a:cs typeface="+mn-cs"/>
                        </a:rPr>
                        <a:t>Self Attention​​</a:t>
                      </a:r>
                    </a:p>
                  </a:txBody>
                  <a:tcPr marL="144310" marR="144310" marT="108233" marB="108233"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66BA36"/>
                    </a:solidFill>
                  </a:tcPr>
                </a:tc>
                <a:extLst>
                  <a:ext uri="{0D108BD9-81ED-4DB2-BD59-A6C34878D82A}">
                    <a16:rowId xmlns:a16="http://schemas.microsoft.com/office/drawing/2014/main" val="3664178400"/>
                  </a:ext>
                </a:extLst>
              </a:tr>
              <a:tr h="795617">
                <a:tc>
                  <a:txBody>
                    <a:bodyPr/>
                    <a:lstStyle/>
                    <a:p>
                      <a:pPr marL="0" algn="ctr" defTabSz="1219200" rtl="0" eaLnBrk="1" fontAlgn="ctr" latinLnBrk="0" hangingPunct="1"/>
                      <a:r>
                        <a:rPr lang="zh-CN" altLang="en-US" sz="1600" b="1" kern="1200" dirty="0">
                          <a:solidFill>
                            <a:srgbClr val="1D1D1A"/>
                          </a:solidFill>
                          <a:effectLst/>
                          <a:latin typeface="Lexend" pitchFamily="2" charset="0"/>
                          <a:ea typeface="+mj-ea"/>
                          <a:cs typeface="+mn-cs"/>
                        </a:rPr>
                        <a:t>​​可见范围​​</a:t>
                      </a:r>
                    </a:p>
                  </a:txBody>
                  <a:tcPr marL="144310" marR="144310" marT="108233" marB="108233"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FFFFF"/>
                    </a:solidFill>
                  </a:tcPr>
                </a:tc>
                <a:tc>
                  <a:txBody>
                    <a:bodyPr/>
                    <a:lstStyle/>
                    <a:p>
                      <a:pPr marL="0" algn="ctr" defTabSz="1219200" rtl="0" eaLnBrk="1" fontAlgn="ctr" latinLnBrk="0" hangingPunct="1"/>
                      <a:r>
                        <a:rPr lang="zh-CN" altLang="en-US" sz="1600" b="0" kern="1200" dirty="0">
                          <a:solidFill>
                            <a:srgbClr val="1D1D1A"/>
                          </a:solidFill>
                          <a:effectLst/>
                          <a:latin typeface="Lexend" pitchFamily="2" charset="0"/>
                          <a:ea typeface="+mj-ea"/>
                          <a:cs typeface="+mn-cs"/>
                        </a:rPr>
                        <a:t>全序列双向可见</a:t>
                      </a:r>
                    </a:p>
                  </a:txBody>
                  <a:tcPr marL="144310" marR="144310" marT="108233" marB="108233"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FFFFF"/>
                    </a:solidFill>
                  </a:tcPr>
                </a:tc>
                <a:tc>
                  <a:txBody>
                    <a:bodyPr/>
                    <a:lstStyle/>
                    <a:p>
                      <a:pPr marL="0" algn="ctr" defTabSz="1219200" rtl="0" eaLnBrk="1" fontAlgn="ctr" latinLnBrk="0" hangingPunct="1"/>
                      <a:r>
                        <a:rPr lang="zh-CN" altLang="en-US" sz="1600" b="0" kern="1200" dirty="0">
                          <a:solidFill>
                            <a:srgbClr val="1D1D1A"/>
                          </a:solidFill>
                          <a:effectLst/>
                          <a:latin typeface="Lexend" pitchFamily="2" charset="0"/>
                          <a:ea typeface="+mj-ea"/>
                          <a:cs typeface="+mn-cs"/>
                        </a:rPr>
                        <a:t>仅当前及前序位置可见（单向）</a:t>
                      </a:r>
                    </a:p>
                  </a:txBody>
                  <a:tcPr marL="144310" marR="144310" marT="108233" marB="108233"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494860033"/>
                  </a:ext>
                </a:extLst>
              </a:tr>
              <a:tr h="795617">
                <a:tc>
                  <a:txBody>
                    <a:bodyPr/>
                    <a:lstStyle/>
                    <a:p>
                      <a:pPr marL="0" algn="ctr" defTabSz="1219200" rtl="0" eaLnBrk="1" fontAlgn="ctr" latinLnBrk="0" hangingPunct="1"/>
                      <a:r>
                        <a:rPr lang="zh-CN" altLang="en-US" sz="1600" b="1" kern="1200">
                          <a:solidFill>
                            <a:srgbClr val="1D1D1A"/>
                          </a:solidFill>
                          <a:effectLst/>
                          <a:latin typeface="Lexend" pitchFamily="2" charset="0"/>
                          <a:ea typeface="+mj-ea"/>
                          <a:cs typeface="+mn-cs"/>
                        </a:rPr>
                        <a:t>​​掩码类型​​</a:t>
                      </a:r>
                    </a:p>
                  </a:txBody>
                  <a:tcPr marL="144310" marR="144310" marT="108233" marB="108233"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FFFFF"/>
                    </a:solidFill>
                  </a:tcPr>
                </a:tc>
                <a:tc>
                  <a:txBody>
                    <a:bodyPr/>
                    <a:lstStyle/>
                    <a:p>
                      <a:pPr marL="0" algn="ctr" defTabSz="1219200" rtl="0" eaLnBrk="1" fontAlgn="ctr" latinLnBrk="0" hangingPunct="1"/>
                      <a:r>
                        <a:rPr lang="zh-CN" altLang="en-US" sz="1600" b="0" kern="1200" dirty="0">
                          <a:solidFill>
                            <a:srgbClr val="1D1D1A"/>
                          </a:solidFill>
                          <a:effectLst/>
                          <a:latin typeface="Lexend" pitchFamily="2" charset="0"/>
                          <a:ea typeface="+mj-ea"/>
                          <a:cs typeface="+mn-cs"/>
                        </a:rPr>
                        <a:t>可选</a:t>
                      </a:r>
                      <a:r>
                        <a:rPr lang="en" sz="1600" b="0" kern="1200" dirty="0">
                          <a:solidFill>
                            <a:srgbClr val="1D1D1A"/>
                          </a:solidFill>
                          <a:effectLst/>
                          <a:latin typeface="Lexend" pitchFamily="2" charset="0"/>
                          <a:ea typeface="+mj-ea"/>
                          <a:cs typeface="+mn-cs"/>
                        </a:rPr>
                        <a:t>Padding Mask</a:t>
                      </a:r>
                    </a:p>
                  </a:txBody>
                  <a:tcPr marL="144310" marR="144310" marT="108233" marB="108233"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FFFFF"/>
                    </a:solidFill>
                  </a:tcPr>
                </a:tc>
                <a:tc>
                  <a:txBody>
                    <a:bodyPr/>
                    <a:lstStyle/>
                    <a:p>
                      <a:pPr marL="0" algn="ctr" defTabSz="1219200" rtl="0" eaLnBrk="1" fontAlgn="ctr" latinLnBrk="0" hangingPunct="1"/>
                      <a:r>
                        <a:rPr lang="zh-CN" altLang="en-US" sz="1600" b="0" kern="1200" dirty="0">
                          <a:solidFill>
                            <a:srgbClr val="1D1D1A"/>
                          </a:solidFill>
                          <a:effectLst/>
                          <a:latin typeface="Lexend" pitchFamily="2" charset="0"/>
                          <a:ea typeface="+mj-ea"/>
                          <a:cs typeface="+mn-cs"/>
                        </a:rPr>
                        <a:t>必选</a:t>
                      </a:r>
                      <a:r>
                        <a:rPr lang="en" sz="1600" b="0" kern="1200" dirty="0">
                          <a:solidFill>
                            <a:srgbClr val="1D1D1A"/>
                          </a:solidFill>
                          <a:effectLst/>
                          <a:latin typeface="Lexend" pitchFamily="2" charset="0"/>
                          <a:ea typeface="+mj-ea"/>
                          <a:cs typeface="+mn-cs"/>
                        </a:rPr>
                        <a:t>Padding Mask + Causal Mask</a:t>
                      </a:r>
                    </a:p>
                  </a:txBody>
                  <a:tcPr marL="144310" marR="144310" marT="108233" marB="108233"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368373558"/>
                  </a:ext>
                </a:extLst>
              </a:tr>
              <a:tr h="795617">
                <a:tc>
                  <a:txBody>
                    <a:bodyPr/>
                    <a:lstStyle/>
                    <a:p>
                      <a:pPr marL="0" algn="ctr" defTabSz="1219200" rtl="0" eaLnBrk="1" fontAlgn="ctr" latinLnBrk="0" hangingPunct="1"/>
                      <a:r>
                        <a:rPr lang="zh-CN" altLang="en-US" sz="1600" b="1" kern="1200">
                          <a:solidFill>
                            <a:srgbClr val="1D1D1A"/>
                          </a:solidFill>
                          <a:effectLst/>
                          <a:latin typeface="Lexend" pitchFamily="2" charset="0"/>
                          <a:ea typeface="+mj-ea"/>
                          <a:cs typeface="+mn-cs"/>
                        </a:rPr>
                        <a:t>​​核心应用​​</a:t>
                      </a:r>
                    </a:p>
                  </a:txBody>
                  <a:tcPr marL="144310" marR="144310" marT="108233" marB="108233"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FFFFF"/>
                    </a:solidFill>
                  </a:tcPr>
                </a:tc>
                <a:tc>
                  <a:txBody>
                    <a:bodyPr/>
                    <a:lstStyle/>
                    <a:p>
                      <a:pPr marL="0" algn="ctr" defTabSz="1219200" rtl="0" eaLnBrk="1" fontAlgn="ctr" latinLnBrk="0" hangingPunct="1"/>
                      <a:r>
                        <a:rPr lang="zh-CN" altLang="en-US" sz="1600" b="0" kern="1200" dirty="0">
                          <a:solidFill>
                            <a:srgbClr val="1D1D1A"/>
                          </a:solidFill>
                          <a:effectLst/>
                          <a:latin typeface="Lexend" pitchFamily="2" charset="0"/>
                          <a:ea typeface="+mj-ea"/>
                          <a:cs typeface="+mn-cs"/>
                        </a:rPr>
                        <a:t>编码器或跨序列交互</a:t>
                      </a:r>
                    </a:p>
                  </a:txBody>
                  <a:tcPr marL="144310" marR="144310" marT="108233" marB="108233"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FFFFF"/>
                    </a:solidFill>
                  </a:tcPr>
                </a:tc>
                <a:tc>
                  <a:txBody>
                    <a:bodyPr/>
                    <a:lstStyle/>
                    <a:p>
                      <a:pPr marL="0" algn="ctr" defTabSz="1219200" rtl="0" eaLnBrk="1" fontAlgn="ctr" latinLnBrk="0" hangingPunct="1"/>
                      <a:r>
                        <a:rPr lang="zh-CN" altLang="en-US" sz="1600" b="0" kern="1200" dirty="0">
                          <a:solidFill>
                            <a:srgbClr val="1D1D1A"/>
                          </a:solidFill>
                          <a:effectLst/>
                          <a:latin typeface="Lexend" pitchFamily="2" charset="0"/>
                          <a:ea typeface="+mj-ea"/>
                          <a:cs typeface="+mn-cs"/>
                        </a:rPr>
                        <a:t>解码器的自回归生成</a:t>
                      </a:r>
                    </a:p>
                  </a:txBody>
                  <a:tcPr marL="144310" marR="144310" marT="108233" marB="108233"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848967782"/>
                  </a:ext>
                </a:extLst>
              </a:tr>
              <a:tr h="795617">
                <a:tc>
                  <a:txBody>
                    <a:bodyPr/>
                    <a:lstStyle/>
                    <a:p>
                      <a:pPr marL="0" algn="ctr" defTabSz="1219200" rtl="0" eaLnBrk="1" fontAlgn="ctr" latinLnBrk="0" hangingPunct="1"/>
                      <a:r>
                        <a:rPr lang="zh-CN" altLang="en-US" sz="1600" b="1" kern="1200">
                          <a:solidFill>
                            <a:srgbClr val="1D1D1A"/>
                          </a:solidFill>
                          <a:effectLst/>
                          <a:latin typeface="Lexend" pitchFamily="2" charset="0"/>
                          <a:ea typeface="+mj-ea"/>
                          <a:cs typeface="+mn-cs"/>
                        </a:rPr>
                        <a:t>​​实现关键​​</a:t>
                      </a:r>
                    </a:p>
                  </a:txBody>
                  <a:tcPr marL="144310" marR="144310" marT="108233" marB="108233"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FFFFF"/>
                    </a:solidFill>
                  </a:tcPr>
                </a:tc>
                <a:tc>
                  <a:txBody>
                    <a:bodyPr/>
                    <a:lstStyle/>
                    <a:p>
                      <a:pPr marL="0" algn="ctr" defTabSz="1219200" rtl="0" eaLnBrk="1" fontAlgn="ctr" latinLnBrk="0" hangingPunct="1"/>
                      <a:r>
                        <a:rPr lang="zh-CN" altLang="en-US" sz="1600" b="0" kern="1200" dirty="0">
                          <a:solidFill>
                            <a:srgbClr val="1D1D1A"/>
                          </a:solidFill>
                          <a:effectLst/>
                          <a:latin typeface="Lexend" pitchFamily="2" charset="0"/>
                          <a:ea typeface="+mj-ea"/>
                          <a:cs typeface="+mn-cs"/>
                        </a:rPr>
                        <a:t>无额外掩码操作</a:t>
                      </a:r>
                    </a:p>
                  </a:txBody>
                  <a:tcPr marL="144310" marR="144310" marT="108233" marB="108233"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FFFFF"/>
                    </a:solidFill>
                  </a:tcPr>
                </a:tc>
                <a:tc>
                  <a:txBody>
                    <a:bodyPr/>
                    <a:lstStyle/>
                    <a:p>
                      <a:pPr marL="0" algn="ctr" defTabSz="1219200" rtl="0" eaLnBrk="1" fontAlgn="ctr" latinLnBrk="0" hangingPunct="1"/>
                      <a:r>
                        <a:rPr lang="zh-CN" altLang="en-US" sz="1600" b="0" kern="1200" dirty="0">
                          <a:solidFill>
                            <a:srgbClr val="1D1D1A"/>
                          </a:solidFill>
                          <a:effectLst/>
                          <a:latin typeface="Lexend" pitchFamily="2" charset="0"/>
                          <a:ea typeface="+mj-ea"/>
                          <a:cs typeface="+mn-cs"/>
                        </a:rPr>
                        <a:t>注意力分数计算时应用</a:t>
                      </a:r>
                      <a:r>
                        <a:rPr lang="en" sz="1600" b="0" kern="1200" dirty="0">
                          <a:solidFill>
                            <a:srgbClr val="1D1D1A"/>
                          </a:solidFill>
                          <a:effectLst/>
                          <a:latin typeface="Lexend" pitchFamily="2" charset="0"/>
                          <a:ea typeface="+mj-ea"/>
                          <a:cs typeface="+mn-cs"/>
                        </a:rPr>
                        <a:t>Causal Mask</a:t>
                      </a:r>
                    </a:p>
                  </a:txBody>
                  <a:tcPr marL="144310" marR="144310" marT="108233" marB="108233"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3649077034"/>
                  </a:ext>
                </a:extLst>
              </a:tr>
              <a:tr h="795617">
                <a:tc>
                  <a:txBody>
                    <a:bodyPr/>
                    <a:lstStyle/>
                    <a:p>
                      <a:pPr marL="0" algn="ctr" defTabSz="1219200" rtl="0" eaLnBrk="1" fontAlgn="ctr" latinLnBrk="0" hangingPunct="1"/>
                      <a:r>
                        <a:rPr lang="zh-CN" altLang="en-US" sz="1600" b="1" kern="1200">
                          <a:solidFill>
                            <a:srgbClr val="1D1D1A"/>
                          </a:solidFill>
                          <a:effectLst/>
                          <a:latin typeface="Lexend" pitchFamily="2" charset="0"/>
                          <a:ea typeface="+mj-ea"/>
                          <a:cs typeface="+mn-cs"/>
                        </a:rPr>
                        <a:t>​​典型模型​​</a:t>
                      </a:r>
                    </a:p>
                  </a:txBody>
                  <a:tcPr marL="144310" marR="144310" marT="108233" marB="108233"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FFFFF"/>
                    </a:solidFill>
                  </a:tcPr>
                </a:tc>
                <a:tc>
                  <a:txBody>
                    <a:bodyPr/>
                    <a:lstStyle/>
                    <a:p>
                      <a:pPr marL="0" algn="ctr" defTabSz="1219200" rtl="0" eaLnBrk="1" fontAlgn="ctr" latinLnBrk="0" hangingPunct="1"/>
                      <a:r>
                        <a:rPr lang="en" sz="1600" b="0" kern="1200" dirty="0">
                          <a:solidFill>
                            <a:srgbClr val="1D1D1A"/>
                          </a:solidFill>
                          <a:effectLst/>
                          <a:latin typeface="Lexend" pitchFamily="2" charset="0"/>
                          <a:ea typeface="+mj-ea"/>
                          <a:cs typeface="+mn-cs"/>
                        </a:rPr>
                        <a:t>BERT</a:t>
                      </a:r>
                      <a:r>
                        <a:rPr lang="zh-CN" altLang="en-US" sz="1600" b="0" kern="1200" dirty="0">
                          <a:solidFill>
                            <a:srgbClr val="1D1D1A"/>
                          </a:solidFill>
                          <a:effectLst/>
                          <a:latin typeface="Lexend" pitchFamily="2" charset="0"/>
                          <a:ea typeface="+mj-ea"/>
                          <a:cs typeface="+mn-cs"/>
                        </a:rPr>
                        <a:t>编码器、</a:t>
                      </a:r>
                      <a:r>
                        <a:rPr lang="en" sz="1600" b="0" kern="1200" dirty="0">
                          <a:solidFill>
                            <a:srgbClr val="1D1D1A"/>
                          </a:solidFill>
                          <a:effectLst/>
                          <a:latin typeface="Lexend" pitchFamily="2" charset="0"/>
                          <a:ea typeface="+mj-ea"/>
                          <a:cs typeface="+mn-cs"/>
                        </a:rPr>
                        <a:t>Cross-Attention</a:t>
                      </a:r>
                    </a:p>
                  </a:txBody>
                  <a:tcPr marL="144310" marR="144310" marT="108233" marB="108233"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FFFFF"/>
                    </a:solidFill>
                  </a:tcPr>
                </a:tc>
                <a:tc>
                  <a:txBody>
                    <a:bodyPr/>
                    <a:lstStyle/>
                    <a:p>
                      <a:pPr marL="0" algn="ctr" defTabSz="1219200" rtl="0" eaLnBrk="1" fontAlgn="ctr" latinLnBrk="0" hangingPunct="1"/>
                      <a:r>
                        <a:rPr lang="en" sz="1600" b="0" kern="1200" dirty="0" err="1">
                          <a:solidFill>
                            <a:srgbClr val="1D1D1A"/>
                          </a:solidFill>
                          <a:effectLst/>
                          <a:latin typeface="Lexend" pitchFamily="2" charset="0"/>
                          <a:ea typeface="+mj-ea"/>
                          <a:cs typeface="+mn-cs"/>
                        </a:rPr>
                        <a:t>GPT、Transformer</a:t>
                      </a:r>
                      <a:r>
                        <a:rPr lang="zh-CN" altLang="en-US" sz="1600" b="0" kern="1200" dirty="0">
                          <a:solidFill>
                            <a:srgbClr val="1D1D1A"/>
                          </a:solidFill>
                          <a:effectLst/>
                          <a:latin typeface="Lexend" pitchFamily="2" charset="0"/>
                          <a:ea typeface="+mj-ea"/>
                          <a:cs typeface="+mn-cs"/>
                        </a:rPr>
                        <a:t>解码器</a:t>
                      </a:r>
                    </a:p>
                  </a:txBody>
                  <a:tcPr marL="144310" marR="144310" marT="108233" marB="108233"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2826404022"/>
                  </a:ext>
                </a:extLst>
              </a:tr>
            </a:tbl>
          </a:graphicData>
        </a:graphic>
      </p:graphicFrame>
      <p:sp>
        <p:nvSpPr>
          <p:cNvPr id="7" name="Rectangle 1">
            <a:extLst>
              <a:ext uri="{FF2B5EF4-FFF2-40B4-BE49-F238E27FC236}">
                <a16:creationId xmlns:a16="http://schemas.microsoft.com/office/drawing/2014/main" id="{7F9BB609-0692-633B-B626-C1D2002B3D4D}"/>
              </a:ext>
            </a:extLst>
          </p:cNvPr>
          <p:cNvSpPr>
            <a:spLocks noChangeArrowheads="1"/>
          </p:cNvSpPr>
          <p:nvPr/>
        </p:nvSpPr>
        <p:spPr bwMode="auto">
          <a:xfrm>
            <a:off x="1123950" y="1223963"/>
            <a:ext cx="1219676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zh-CN" altLang="zh-CN" sz="1800" b="0" i="0" u="none" strike="noStrike" cap="none" normalizeH="0" baseline="0">
                <a:ln>
                  <a:noFill/>
                </a:ln>
                <a:solidFill>
                  <a:schemeClr val="tx1"/>
                </a:solidFill>
                <a:effectLst/>
                <a:latin typeface="Arial" panose="020B0604020202020204" pitchFamily="34" charset="0"/>
              </a:rPr>
            </a:br>
            <a:endParaRPr kumimoji="0" lang="zh-CN" altLang="zh-CN"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3695252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23318274-4988-A24C-A300-D395CB35B714}"/>
              </a:ext>
            </a:extLst>
          </p:cNvPr>
          <p:cNvSpPr txBox="1"/>
          <p:nvPr/>
        </p:nvSpPr>
        <p:spPr>
          <a:xfrm>
            <a:off x="1241074" y="2990247"/>
            <a:ext cx="10132418" cy="1569660"/>
          </a:xfrm>
          <a:prstGeom prst="rect">
            <a:avLst/>
          </a:prstGeom>
          <a:noFill/>
        </p:spPr>
        <p:txBody>
          <a:bodyPr wrap="square" rtlCol="0">
            <a:spAutoFit/>
          </a:bodyPr>
          <a:lstStyle/>
          <a:p>
            <a:endParaRPr lang="en-US" altLang="zh-CN" sz="9600" dirty="0"/>
          </a:p>
        </p:txBody>
      </p:sp>
      <p:sp>
        <p:nvSpPr>
          <p:cNvPr id="3" name="内容占位符 2">
            <a:extLst>
              <a:ext uri="{FF2B5EF4-FFF2-40B4-BE49-F238E27FC236}">
                <a16:creationId xmlns:a16="http://schemas.microsoft.com/office/drawing/2014/main" id="{499700D0-0E5A-4E5C-0761-B33E2775D9FE}"/>
              </a:ext>
            </a:extLst>
          </p:cNvPr>
          <p:cNvSpPr>
            <a:spLocks noGrp="1"/>
          </p:cNvSpPr>
          <p:nvPr>
            <p:ph sz="half" idx="1"/>
          </p:nvPr>
        </p:nvSpPr>
        <p:spPr/>
        <p:txBody>
          <a:bodyPr/>
          <a:lstStyle/>
          <a:p>
            <a:r>
              <a:rPr lang="zh-CN" altLang="en-US" dirty="0"/>
              <a:t>总结与思考</a:t>
            </a:r>
            <a:endParaRPr lang="en-US" altLang="zh-CN" dirty="0"/>
          </a:p>
        </p:txBody>
      </p:sp>
    </p:spTree>
    <p:extLst>
      <p:ext uri="{BB962C8B-B14F-4D97-AF65-F5344CB8AC3E}">
        <p14:creationId xmlns:p14="http://schemas.microsoft.com/office/powerpoint/2010/main" val="146581597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2" descr="思考表情包图片-思考表情包模板下载-包图网">
            <a:extLst>
              <a:ext uri="{FF2B5EF4-FFF2-40B4-BE49-F238E27FC236}">
                <a16:creationId xmlns:a16="http://schemas.microsoft.com/office/drawing/2014/main" id="{702B817D-1EB1-12AE-30F4-C0AFF7247DF6}"/>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9287838" y="3963343"/>
            <a:ext cx="2299270" cy="2299270"/>
          </a:xfrm>
          <a:prstGeom prst="rect">
            <a:avLst/>
          </a:prstGeom>
          <a:noFill/>
          <a:extLst>
            <a:ext uri="{909E8E84-426E-40DD-AFC4-6F175D3DCCD1}">
              <a14:hiddenFill xmlns:a14="http://schemas.microsoft.com/office/drawing/2010/main">
                <a:solidFill>
                  <a:srgbClr val="FFFFFF"/>
                </a:solidFill>
              </a14:hiddenFill>
            </a:ext>
          </a:extLst>
        </p:spPr>
      </p:pic>
      <p:sp>
        <p:nvSpPr>
          <p:cNvPr id="13" name="标题 12">
            <a:extLst>
              <a:ext uri="{FF2B5EF4-FFF2-40B4-BE49-F238E27FC236}">
                <a16:creationId xmlns:a16="http://schemas.microsoft.com/office/drawing/2014/main" id="{B13B2037-C82B-C294-208D-2BB0ED5C03EA}"/>
              </a:ext>
            </a:extLst>
          </p:cNvPr>
          <p:cNvSpPr>
            <a:spLocks noGrp="1"/>
          </p:cNvSpPr>
          <p:nvPr>
            <p:ph type="title"/>
          </p:nvPr>
        </p:nvSpPr>
        <p:spPr>
          <a:xfrm>
            <a:off x="623635" y="522789"/>
            <a:ext cx="10963473" cy="589190"/>
          </a:xfrm>
        </p:spPr>
        <p:txBody>
          <a:bodyPr/>
          <a:lstStyle/>
          <a:p>
            <a:r>
              <a:rPr lang="zh-CN" altLang="en-US" dirty="0"/>
              <a:t>总结</a:t>
            </a:r>
          </a:p>
        </p:txBody>
      </p:sp>
      <p:sp>
        <p:nvSpPr>
          <p:cNvPr id="5" name="内容占位符 4">
            <a:extLst>
              <a:ext uri="{FF2B5EF4-FFF2-40B4-BE49-F238E27FC236}">
                <a16:creationId xmlns:a16="http://schemas.microsoft.com/office/drawing/2014/main" id="{9C6B124D-FABE-BAA0-63BF-A3961AF00FCF}"/>
              </a:ext>
            </a:extLst>
          </p:cNvPr>
          <p:cNvSpPr>
            <a:spLocks noGrp="1"/>
          </p:cNvSpPr>
          <p:nvPr>
            <p:ph sz="half" idx="1"/>
          </p:nvPr>
        </p:nvSpPr>
        <p:spPr>
          <a:xfrm>
            <a:off x="623635" y="1246909"/>
            <a:ext cx="10963473" cy="5108171"/>
          </a:xfrm>
        </p:spPr>
        <p:txBody>
          <a:bodyPr/>
          <a:lstStyle/>
          <a:p>
            <a:r>
              <a:rPr lang="en" altLang="zh-CN" b="1" dirty="0"/>
              <a:t>Self-Attention </a:t>
            </a:r>
            <a:r>
              <a:rPr lang="zh-CN" altLang="en-US" b="1" dirty="0"/>
              <a:t>是 </a:t>
            </a:r>
            <a:r>
              <a:rPr lang="en" altLang="zh-CN" b="1" dirty="0"/>
              <a:t>Transformer </a:t>
            </a:r>
            <a:r>
              <a:rPr lang="zh-CN" altLang="en-US" b="1" dirty="0"/>
              <a:t>的核心机制：</a:t>
            </a:r>
            <a:endParaRPr lang="en-US" altLang="zh-CN" b="1" dirty="0"/>
          </a:p>
          <a:p>
            <a:pPr lvl="1"/>
            <a:r>
              <a:rPr lang="zh-CN" altLang="en-US" dirty="0"/>
              <a:t>通过计算输入序列中不同位置之间的相关性，实现全局依赖建模；</a:t>
            </a:r>
            <a:endParaRPr lang="en-US" altLang="zh-CN" dirty="0"/>
          </a:p>
          <a:p>
            <a:pPr lvl="1"/>
            <a:r>
              <a:rPr lang="en" altLang="zh-CN" dirty="0"/>
              <a:t>Self-Attention</a:t>
            </a:r>
            <a:r>
              <a:rPr lang="zh-CN" altLang="en-US" dirty="0"/>
              <a:t> 是 </a:t>
            </a:r>
            <a:r>
              <a:rPr lang="en" altLang="zh-CN" dirty="0"/>
              <a:t>Transformer </a:t>
            </a:r>
            <a:r>
              <a:rPr lang="zh-CN" altLang="en-US" dirty="0"/>
              <a:t>模型强大表达能力的关键。</a:t>
            </a:r>
            <a:endParaRPr lang="en-US" altLang="zh-CN" dirty="0"/>
          </a:p>
          <a:p>
            <a:endParaRPr lang="en-US" altLang="zh-CN" dirty="0"/>
          </a:p>
          <a:p>
            <a:r>
              <a:rPr lang="zh-CN" altLang="en-US" b="1" dirty="0"/>
              <a:t>为了提升效率与效果，</a:t>
            </a:r>
            <a:r>
              <a:rPr lang="en" altLang="zh-CN" b="1" dirty="0"/>
              <a:t>Attention </a:t>
            </a:r>
            <a:r>
              <a:rPr lang="zh-CN" altLang="en-US" b="1" dirty="0"/>
              <a:t>架构持续演进：</a:t>
            </a:r>
            <a:endParaRPr lang="en" altLang="zh-CN" b="1" dirty="0"/>
          </a:p>
          <a:p>
            <a:pPr lvl="1"/>
            <a:r>
              <a:rPr lang="en" altLang="zh-CN" dirty="0"/>
              <a:t>MQA</a:t>
            </a:r>
            <a:r>
              <a:rPr lang="zh-CN" altLang="en" dirty="0"/>
              <a:t>（</a:t>
            </a:r>
            <a:r>
              <a:rPr lang="en" altLang="zh-CN" dirty="0"/>
              <a:t>Multi-Query Attention</a:t>
            </a:r>
            <a:r>
              <a:rPr lang="zh-CN" altLang="en" dirty="0"/>
              <a:t>） ：</a:t>
            </a:r>
            <a:r>
              <a:rPr lang="zh-CN" altLang="en-US" dirty="0"/>
              <a:t>共享多个查询头的键和值，降低计算开销。</a:t>
            </a:r>
          </a:p>
          <a:p>
            <a:pPr lvl="1"/>
            <a:r>
              <a:rPr lang="en" altLang="zh-CN" dirty="0"/>
              <a:t>GQA</a:t>
            </a:r>
            <a:r>
              <a:rPr lang="zh-CN" altLang="en" dirty="0"/>
              <a:t>（</a:t>
            </a:r>
            <a:r>
              <a:rPr lang="en" altLang="zh-CN" dirty="0"/>
              <a:t>Grouped Query Attention</a:t>
            </a:r>
            <a:r>
              <a:rPr lang="zh-CN" altLang="en" dirty="0"/>
              <a:t>） ：</a:t>
            </a:r>
            <a:r>
              <a:rPr lang="en" altLang="zh-CN" dirty="0"/>
              <a:t>MQA </a:t>
            </a:r>
            <a:r>
              <a:rPr lang="zh-CN" altLang="en-US" dirty="0"/>
              <a:t>与 </a:t>
            </a:r>
            <a:r>
              <a:rPr lang="en" altLang="zh-CN" dirty="0"/>
              <a:t>MHA </a:t>
            </a:r>
            <a:r>
              <a:rPr lang="zh-CN" altLang="en-US" dirty="0"/>
              <a:t>的折中方案，兼顾性能与效果。</a:t>
            </a:r>
          </a:p>
          <a:p>
            <a:pPr lvl="1"/>
            <a:r>
              <a:rPr lang="en" altLang="zh-CN" dirty="0"/>
              <a:t>MLA</a:t>
            </a:r>
            <a:r>
              <a:rPr lang="zh-CN" altLang="en" dirty="0"/>
              <a:t>（</a:t>
            </a:r>
            <a:r>
              <a:rPr lang="en" altLang="zh-CN" dirty="0"/>
              <a:t>Multi-head Linear Attention</a:t>
            </a:r>
            <a:r>
              <a:rPr lang="zh-CN" altLang="en" dirty="0"/>
              <a:t>）</a:t>
            </a:r>
            <a:r>
              <a:rPr lang="zh-CN" altLang="en-US" dirty="0"/>
              <a:t> ：探索更高效的注意力计算方式，适应长序列处理。</a:t>
            </a:r>
          </a:p>
        </p:txBody>
      </p:sp>
    </p:spTree>
    <p:extLst>
      <p:ext uri="{BB962C8B-B14F-4D97-AF65-F5344CB8AC3E}">
        <p14:creationId xmlns:p14="http://schemas.microsoft.com/office/powerpoint/2010/main" val="11620173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E4637EFE-4641-CB53-D806-B2C82A5A016A}"/>
              </a:ext>
            </a:extLst>
          </p:cNvPr>
          <p:cNvSpPr>
            <a:spLocks noGrp="1"/>
          </p:cNvSpPr>
          <p:nvPr>
            <p:ph type="title"/>
          </p:nvPr>
        </p:nvSpPr>
        <p:spPr>
          <a:xfrm>
            <a:off x="623635" y="522789"/>
            <a:ext cx="10963473" cy="589190"/>
          </a:xfrm>
        </p:spPr>
        <p:txBody>
          <a:bodyPr/>
          <a:lstStyle/>
          <a:p>
            <a:r>
              <a:rPr lang="en-US" altLang="zh-CN" dirty="0"/>
              <a:t>Attention</a:t>
            </a:r>
            <a:r>
              <a:rPr lang="zh-CN" altLang="en-US" dirty="0"/>
              <a:t> </a:t>
            </a:r>
            <a:r>
              <a:rPr lang="en-US" altLang="zh-CN" dirty="0"/>
              <a:t>==</a:t>
            </a:r>
            <a:r>
              <a:rPr lang="zh-CN" altLang="en-US" dirty="0"/>
              <a:t> </a:t>
            </a:r>
            <a:r>
              <a:rPr lang="en" altLang="zh-CN" dirty="0"/>
              <a:t>Self-Attention</a:t>
            </a:r>
            <a:r>
              <a:rPr lang="en-US" altLang="zh-CN" dirty="0"/>
              <a:t>?</a:t>
            </a:r>
            <a:endParaRPr lang="zh-CN" altLang="en-US" dirty="0"/>
          </a:p>
        </p:txBody>
      </p:sp>
      <p:sp>
        <p:nvSpPr>
          <p:cNvPr id="12" name="内容占位符 11">
            <a:extLst>
              <a:ext uri="{FF2B5EF4-FFF2-40B4-BE49-F238E27FC236}">
                <a16:creationId xmlns:a16="http://schemas.microsoft.com/office/drawing/2014/main" id="{1D779D8C-1485-D05B-6F12-BBC408F73992}"/>
              </a:ext>
            </a:extLst>
          </p:cNvPr>
          <p:cNvSpPr>
            <a:spLocks noGrp="1"/>
          </p:cNvSpPr>
          <p:nvPr>
            <p:ph sz="half" idx="1"/>
          </p:nvPr>
        </p:nvSpPr>
        <p:spPr/>
        <p:txBody>
          <a:bodyPr/>
          <a:lstStyle/>
          <a:p>
            <a:r>
              <a:rPr lang="zh-CN" altLang="en-US" dirty="0"/>
              <a:t>注意力机制 ！</a:t>
            </a:r>
            <a:r>
              <a:rPr lang="en-US" altLang="zh-CN" dirty="0"/>
              <a:t>=</a:t>
            </a:r>
            <a:r>
              <a:rPr lang="zh-CN" altLang="en-US" dirty="0"/>
              <a:t> 自注意机制 ！</a:t>
            </a:r>
            <a:r>
              <a:rPr lang="en-US" altLang="zh-CN" dirty="0"/>
              <a:t>=</a:t>
            </a:r>
            <a:r>
              <a:rPr lang="zh-CN" altLang="en-US" dirty="0"/>
              <a:t>多头自注意力机制</a:t>
            </a:r>
            <a:endParaRPr lang="en-US" altLang="zh-CN" dirty="0"/>
          </a:p>
          <a:p>
            <a:r>
              <a:rPr lang="en-US" altLang="zh-CN" dirty="0"/>
              <a:t>Attention</a:t>
            </a:r>
            <a:r>
              <a:rPr lang="zh-CN" altLang="en-US" dirty="0"/>
              <a:t> </a:t>
            </a:r>
            <a:r>
              <a:rPr lang="en-US" altLang="zh-CN" dirty="0"/>
              <a:t>!=</a:t>
            </a:r>
            <a:r>
              <a:rPr lang="zh-CN" altLang="en-US" dirty="0"/>
              <a:t> </a:t>
            </a:r>
            <a:r>
              <a:rPr lang="en" altLang="zh-CN" dirty="0"/>
              <a:t>Self-Attention</a:t>
            </a:r>
            <a:r>
              <a:rPr lang="zh-CN" altLang="en-US" dirty="0"/>
              <a:t> </a:t>
            </a:r>
            <a:r>
              <a:rPr lang="en-US" altLang="zh-CN" dirty="0"/>
              <a:t>!=</a:t>
            </a:r>
            <a:r>
              <a:rPr lang="zh-CN" altLang="en-US" dirty="0"/>
              <a:t> </a:t>
            </a:r>
            <a:r>
              <a:rPr lang="en-US" altLang="zh-CN" dirty="0" err="1"/>
              <a:t>Mulit</a:t>
            </a:r>
            <a:r>
              <a:rPr lang="en-US" altLang="zh-CN" dirty="0"/>
              <a:t>-Head</a:t>
            </a:r>
            <a:r>
              <a:rPr lang="zh-CN" altLang="en-US" dirty="0"/>
              <a:t> </a:t>
            </a:r>
            <a:r>
              <a:rPr lang="en" altLang="zh-CN" dirty="0"/>
              <a:t>Self-Attention</a:t>
            </a:r>
            <a:endParaRPr lang="zh-CN" altLang="en-US" dirty="0"/>
          </a:p>
        </p:txBody>
      </p:sp>
      <p:pic>
        <p:nvPicPr>
          <p:cNvPr id="10" name="Picture 2" descr="思考表情包图片-思考表情包模板下载-包图网">
            <a:extLst>
              <a:ext uri="{FF2B5EF4-FFF2-40B4-BE49-F238E27FC236}">
                <a16:creationId xmlns:a16="http://schemas.microsoft.com/office/drawing/2014/main" id="{AAF0597E-500D-52A8-1853-9BC2D0D3FF3D}"/>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9287838" y="3963343"/>
            <a:ext cx="2299270" cy="22992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82595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2" descr="思考表情包图片-思考表情包模板下载-包图网">
            <a:extLst>
              <a:ext uri="{FF2B5EF4-FFF2-40B4-BE49-F238E27FC236}">
                <a16:creationId xmlns:a16="http://schemas.microsoft.com/office/drawing/2014/main" id="{702B817D-1EB1-12AE-30F4-C0AFF7247DF6}"/>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9287838" y="3963343"/>
            <a:ext cx="2299270" cy="2299270"/>
          </a:xfrm>
          <a:prstGeom prst="rect">
            <a:avLst/>
          </a:prstGeom>
          <a:noFill/>
          <a:extLst>
            <a:ext uri="{909E8E84-426E-40DD-AFC4-6F175D3DCCD1}">
              <a14:hiddenFill xmlns:a14="http://schemas.microsoft.com/office/drawing/2010/main">
                <a:solidFill>
                  <a:srgbClr val="FFFFFF"/>
                </a:solidFill>
              </a14:hiddenFill>
            </a:ext>
          </a:extLst>
        </p:spPr>
      </p:pic>
      <p:sp>
        <p:nvSpPr>
          <p:cNvPr id="13" name="标题 12">
            <a:extLst>
              <a:ext uri="{FF2B5EF4-FFF2-40B4-BE49-F238E27FC236}">
                <a16:creationId xmlns:a16="http://schemas.microsoft.com/office/drawing/2014/main" id="{B13B2037-C82B-C294-208D-2BB0ED5C03EA}"/>
              </a:ext>
            </a:extLst>
          </p:cNvPr>
          <p:cNvSpPr>
            <a:spLocks noGrp="1"/>
          </p:cNvSpPr>
          <p:nvPr>
            <p:ph type="title"/>
          </p:nvPr>
        </p:nvSpPr>
        <p:spPr>
          <a:xfrm>
            <a:off x="623635" y="522789"/>
            <a:ext cx="10963473" cy="589190"/>
          </a:xfrm>
        </p:spPr>
        <p:txBody>
          <a:bodyPr/>
          <a:lstStyle/>
          <a:p>
            <a:r>
              <a:rPr lang="zh-CN" altLang="en-US" dirty="0"/>
              <a:t>总结</a:t>
            </a:r>
          </a:p>
        </p:txBody>
      </p:sp>
      <p:sp>
        <p:nvSpPr>
          <p:cNvPr id="5" name="内容占位符 4">
            <a:extLst>
              <a:ext uri="{FF2B5EF4-FFF2-40B4-BE49-F238E27FC236}">
                <a16:creationId xmlns:a16="http://schemas.microsoft.com/office/drawing/2014/main" id="{9C6B124D-FABE-BAA0-63BF-A3961AF00FCF}"/>
              </a:ext>
            </a:extLst>
          </p:cNvPr>
          <p:cNvSpPr>
            <a:spLocks noGrp="1"/>
          </p:cNvSpPr>
          <p:nvPr>
            <p:ph sz="half" idx="1"/>
          </p:nvPr>
        </p:nvSpPr>
        <p:spPr>
          <a:xfrm>
            <a:off x="623635" y="1246909"/>
            <a:ext cx="10963473" cy="5108171"/>
          </a:xfrm>
        </p:spPr>
        <p:txBody>
          <a:bodyPr/>
          <a:lstStyle/>
          <a:p>
            <a:r>
              <a:rPr lang="zh-CN" altLang="en-US" b="1" dirty="0"/>
              <a:t>未来趋势：高效、可扩展、适合长上下文</a:t>
            </a:r>
            <a:endParaRPr lang="en-US" altLang="zh-CN" b="1" dirty="0"/>
          </a:p>
          <a:p>
            <a:pPr lvl="1"/>
            <a:r>
              <a:rPr lang="zh-CN" altLang="en-US" dirty="0"/>
              <a:t>减少复杂度：随着大模型发展，通过优化 </a:t>
            </a:r>
            <a:r>
              <a:rPr lang="en" altLang="zh-CN" dirty="0"/>
              <a:t>Attention </a:t>
            </a:r>
            <a:r>
              <a:rPr lang="zh-CN" altLang="en-US" dirty="0"/>
              <a:t>计算复杂度提出 </a:t>
            </a:r>
            <a:r>
              <a:rPr lang="en-US" altLang="zh-CN" dirty="0"/>
              <a:t>Linear</a:t>
            </a:r>
            <a:r>
              <a:rPr lang="zh-CN" altLang="en-US" dirty="0"/>
              <a:t> </a:t>
            </a:r>
            <a:r>
              <a:rPr lang="en-US" altLang="zh-CN" dirty="0"/>
              <a:t>Attention </a:t>
            </a:r>
            <a:r>
              <a:rPr lang="zh-CN" altLang="en-US" dirty="0"/>
              <a:t>等。</a:t>
            </a:r>
            <a:endParaRPr lang="en-US" altLang="zh-CN" dirty="0"/>
          </a:p>
          <a:p>
            <a:pPr lvl="1"/>
            <a:r>
              <a:rPr lang="zh-CN" altLang="en-US" dirty="0"/>
              <a:t>长序列建模​​：结合稀疏注意力与动态路由，进一步压缩</a:t>
            </a:r>
            <a:r>
              <a:rPr lang="en" altLang="zh-CN" dirty="0"/>
              <a:t>KV Cache</a:t>
            </a:r>
            <a:r>
              <a:rPr lang="zh-CN" altLang="en-US" dirty="0"/>
              <a:t>。</a:t>
            </a:r>
            <a:endParaRPr lang="zh-CN" altLang="en" dirty="0"/>
          </a:p>
          <a:p>
            <a:pPr lvl="1"/>
            <a:r>
              <a:rPr lang="zh-CN" altLang="en" dirty="0"/>
              <a:t>​</a:t>
            </a:r>
            <a:r>
              <a:rPr lang="en" altLang="zh-CN" dirty="0"/>
              <a:t>​</a:t>
            </a:r>
            <a:r>
              <a:rPr lang="zh-CN" altLang="en-US" dirty="0"/>
              <a:t>多模态扩展​​：探索跨模态注意力交互，如视觉</a:t>
            </a:r>
            <a:r>
              <a:rPr lang="en-US" altLang="zh-CN" dirty="0"/>
              <a:t>-</a:t>
            </a:r>
            <a:r>
              <a:rPr lang="zh-CN" altLang="en-US" dirty="0"/>
              <a:t>语言联合表征。</a:t>
            </a:r>
          </a:p>
          <a:p>
            <a:endParaRPr lang="zh-CN" altLang="en-US" dirty="0"/>
          </a:p>
        </p:txBody>
      </p:sp>
    </p:spTree>
    <p:extLst>
      <p:ext uri="{BB962C8B-B14F-4D97-AF65-F5344CB8AC3E}">
        <p14:creationId xmlns:p14="http://schemas.microsoft.com/office/powerpoint/2010/main" val="7436885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968801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B4F05058-0821-AFAF-0EBB-2167E84F81DA}"/>
              </a:ext>
            </a:extLst>
          </p:cNvPr>
          <p:cNvSpPr>
            <a:spLocks noGrp="1"/>
          </p:cNvSpPr>
          <p:nvPr>
            <p:ph type="title"/>
          </p:nvPr>
        </p:nvSpPr>
        <p:spPr/>
        <p:txBody>
          <a:bodyPr/>
          <a:lstStyle/>
          <a:p>
            <a:r>
              <a:rPr lang="zh-CN" altLang="en-US"/>
              <a:t>引用与参考</a:t>
            </a:r>
            <a:endParaRPr lang="zh-CN" altLang="en-US" dirty="0"/>
          </a:p>
        </p:txBody>
      </p:sp>
      <p:sp>
        <p:nvSpPr>
          <p:cNvPr id="5" name="内容占位符 4">
            <a:extLst>
              <a:ext uri="{FF2B5EF4-FFF2-40B4-BE49-F238E27FC236}">
                <a16:creationId xmlns:a16="http://schemas.microsoft.com/office/drawing/2014/main" id="{4A85FFCC-0519-35D4-40F4-46CFF289709F}"/>
              </a:ext>
            </a:extLst>
          </p:cNvPr>
          <p:cNvSpPr>
            <a:spLocks noGrp="1"/>
          </p:cNvSpPr>
          <p:nvPr>
            <p:ph sz="half" idx="1"/>
          </p:nvPr>
        </p:nvSpPr>
        <p:spPr/>
        <p:txBody>
          <a:bodyPr/>
          <a:lstStyle/>
          <a:p>
            <a:pPr algn="l">
              <a:lnSpc>
                <a:spcPct val="100000"/>
              </a:lnSpc>
            </a:pPr>
            <a:r>
              <a:rPr lang="en" altLang="zh-CN" sz="1200" i="0" dirty="0">
                <a:solidFill>
                  <a:srgbClr val="4D6BFE"/>
                </a:solidFill>
                <a:effectLst/>
                <a:ea typeface="PingFang SC" panose="020B0400000000000000" pitchFamily="34" charset="-122"/>
                <a:hlinkClick r:id="rId2"/>
              </a:rPr>
              <a:t>https://erdem.pl/2021/05/understanding-positional-encoding-in-transformers</a:t>
            </a:r>
            <a:endParaRPr lang="en" altLang="zh-CN" sz="1200" i="0" dirty="0">
              <a:solidFill>
                <a:srgbClr val="4D6BFE"/>
              </a:solidFill>
              <a:effectLst/>
              <a:ea typeface="PingFang SC" panose="020B0400000000000000" pitchFamily="34" charset="-122"/>
            </a:endParaRPr>
          </a:p>
          <a:p>
            <a:pPr algn="l">
              <a:lnSpc>
                <a:spcPct val="100000"/>
              </a:lnSpc>
            </a:pPr>
            <a:r>
              <a:rPr lang="en" altLang="zh-CN" sz="1200" i="0" dirty="0">
                <a:solidFill>
                  <a:srgbClr val="4D6BFE"/>
                </a:solidFill>
                <a:effectLst/>
                <a:ea typeface="PingFang SC" panose="020B0400000000000000" pitchFamily="34" charset="-122"/>
                <a:hlinkClick r:id="rId3"/>
              </a:rPr>
              <a:t>https://shangzhih.github.io/jian-shu-attentionji-zhi.html</a:t>
            </a:r>
            <a:endParaRPr lang="en" altLang="zh-CN" sz="1200" i="0" dirty="0">
              <a:solidFill>
                <a:srgbClr val="4D6BFE"/>
              </a:solidFill>
              <a:effectLst/>
              <a:ea typeface="PingFang SC" panose="020B0400000000000000" pitchFamily="34" charset="-122"/>
            </a:endParaRPr>
          </a:p>
          <a:p>
            <a:pPr algn="l">
              <a:lnSpc>
                <a:spcPct val="100000"/>
              </a:lnSpc>
            </a:pPr>
            <a:r>
              <a:rPr lang="en" altLang="zh-CN" sz="1200" i="0" dirty="0">
                <a:solidFill>
                  <a:srgbClr val="4D6BFE"/>
                </a:solidFill>
                <a:effectLst/>
                <a:ea typeface="PingFang SC" panose="020B0400000000000000" pitchFamily="34" charset="-122"/>
                <a:hlinkClick r:id="rId4"/>
              </a:rPr>
              <a:t>https://sebastianraschka.com/blog/2023/self-attention-from-scratch.html</a:t>
            </a:r>
            <a:endParaRPr lang="en" altLang="zh-CN" sz="1200" i="0" dirty="0">
              <a:solidFill>
                <a:srgbClr val="4D6BFE"/>
              </a:solidFill>
              <a:effectLst/>
              <a:ea typeface="PingFang SC" panose="020B0400000000000000" pitchFamily="34" charset="-122"/>
            </a:endParaRPr>
          </a:p>
          <a:p>
            <a:pPr algn="l">
              <a:lnSpc>
                <a:spcPct val="100000"/>
              </a:lnSpc>
            </a:pPr>
            <a:r>
              <a:rPr lang="en" altLang="zh-CN" sz="1200" i="0" dirty="0">
                <a:solidFill>
                  <a:srgbClr val="4D6BFE"/>
                </a:solidFill>
                <a:effectLst/>
                <a:ea typeface="PingFang SC" panose="020B0400000000000000" pitchFamily="34" charset="-122"/>
                <a:hlinkClick r:id="rId5"/>
              </a:rPr>
              <a:t>https://uvadlc-notebooks.readthedocs.io/en/latest/tutorial_notebooks/tutorial6/Transformers_and_MHAttention.html</a:t>
            </a:r>
            <a:endParaRPr lang="en" altLang="zh-CN" sz="1200" i="0" dirty="0">
              <a:solidFill>
                <a:srgbClr val="4D6BFE"/>
              </a:solidFill>
              <a:effectLst/>
              <a:ea typeface="PingFang SC" panose="020B0400000000000000" pitchFamily="34" charset="-122"/>
            </a:endParaRPr>
          </a:p>
          <a:p>
            <a:pPr algn="l">
              <a:lnSpc>
                <a:spcPct val="100000"/>
              </a:lnSpc>
            </a:pPr>
            <a:r>
              <a:rPr lang="en" altLang="zh-CN" sz="1200" i="0" dirty="0">
                <a:solidFill>
                  <a:srgbClr val="4D6BFE"/>
                </a:solidFill>
                <a:effectLst/>
                <a:ea typeface="PingFang SC" panose="020B0400000000000000" pitchFamily="34" charset="-122"/>
                <a:hlinkClick r:id="rId6"/>
              </a:rPr>
              <a:t>https://www.gnn.club/?p=2729</a:t>
            </a:r>
            <a:endParaRPr lang="en" altLang="zh-CN" sz="1200" i="0" dirty="0">
              <a:solidFill>
                <a:srgbClr val="4D6BFE"/>
              </a:solidFill>
              <a:effectLst/>
              <a:ea typeface="PingFang SC" panose="020B0400000000000000" pitchFamily="34" charset="-122"/>
            </a:endParaRPr>
          </a:p>
          <a:p>
            <a:pPr algn="l">
              <a:lnSpc>
                <a:spcPct val="100000"/>
              </a:lnSpc>
            </a:pPr>
            <a:r>
              <a:rPr lang="en" altLang="zh-CN" sz="1200" i="0" dirty="0">
                <a:solidFill>
                  <a:srgbClr val="4D6BFE"/>
                </a:solidFill>
                <a:effectLst/>
                <a:ea typeface="PingFang SC" panose="020B0400000000000000" pitchFamily="34" charset="-122"/>
                <a:hlinkClick r:id="rId7"/>
              </a:rPr>
              <a:t>http://www.myhz0606.com/article/kv-cache</a:t>
            </a:r>
            <a:endParaRPr lang="en" altLang="zh-CN" sz="1200" i="0" dirty="0">
              <a:solidFill>
                <a:srgbClr val="4D6BFE"/>
              </a:solidFill>
              <a:effectLst/>
              <a:ea typeface="PingFang SC" panose="020B0400000000000000" pitchFamily="34" charset="-122"/>
            </a:endParaRPr>
          </a:p>
          <a:p>
            <a:pPr algn="l">
              <a:lnSpc>
                <a:spcPct val="100000"/>
              </a:lnSpc>
            </a:pPr>
            <a:r>
              <a:rPr lang="en" altLang="zh-CN" sz="1200" i="0" dirty="0">
                <a:solidFill>
                  <a:srgbClr val="4D6BFE"/>
                </a:solidFill>
                <a:effectLst/>
                <a:ea typeface="PingFang SC" panose="020B0400000000000000" pitchFamily="34" charset="-122"/>
                <a:hlinkClick r:id="rId8"/>
              </a:rPr>
              <a:t>https://spaces.ac.cn/archives/10091</a:t>
            </a:r>
            <a:endParaRPr lang="en" altLang="zh-CN" sz="1200" dirty="0">
              <a:solidFill>
                <a:srgbClr val="4D6BFE"/>
              </a:solidFill>
              <a:ea typeface="PingFang SC" panose="020B0400000000000000" pitchFamily="34" charset="-122"/>
            </a:endParaRPr>
          </a:p>
          <a:p>
            <a:pPr algn="l">
              <a:lnSpc>
                <a:spcPct val="100000"/>
              </a:lnSpc>
            </a:pPr>
            <a:endParaRPr lang="en" altLang="zh-CN" sz="1200" i="0" dirty="0">
              <a:solidFill>
                <a:srgbClr val="4D6BFE"/>
              </a:solidFill>
              <a:effectLst/>
              <a:ea typeface="PingFang SC" panose="020B0400000000000000" pitchFamily="34" charset="-122"/>
            </a:endParaRPr>
          </a:p>
          <a:p>
            <a:pPr algn="l">
              <a:lnSpc>
                <a:spcPct val="100000"/>
              </a:lnSpc>
            </a:pPr>
            <a:endParaRPr lang="en" altLang="zh-CN" sz="1200" i="0" dirty="0">
              <a:solidFill>
                <a:srgbClr val="4D6BFE"/>
              </a:solidFill>
              <a:effectLst/>
              <a:ea typeface="PingFang SC" panose="020B0400000000000000" pitchFamily="34" charset="-122"/>
            </a:endParaRPr>
          </a:p>
          <a:p>
            <a:pPr algn="l"/>
            <a:r>
              <a:rPr lang="en" altLang="zh-CN" dirty="0"/>
              <a:t>PPT </a:t>
            </a:r>
            <a:r>
              <a:rPr lang="zh-CN" altLang="en" dirty="0"/>
              <a:t>开源</a:t>
            </a:r>
            <a:r>
              <a:rPr lang="zh-CN" altLang="en-US" dirty="0"/>
              <a:t>在：</a:t>
            </a:r>
            <a:r>
              <a:rPr lang="en" altLang="zh-CN" dirty="0">
                <a:hlinkClick r:id="rId9"/>
              </a:rPr>
              <a:t>https://github.com/chenzomi12/AIInfra</a:t>
            </a:r>
            <a:endParaRPr lang="en" altLang="zh-CN" dirty="0"/>
          </a:p>
        </p:txBody>
      </p:sp>
    </p:spTree>
    <p:extLst>
      <p:ext uri="{BB962C8B-B14F-4D97-AF65-F5344CB8AC3E}">
        <p14:creationId xmlns:p14="http://schemas.microsoft.com/office/powerpoint/2010/main" val="41408375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661211DA-D970-3110-9528-03A5BA5AF65A}"/>
              </a:ext>
            </a:extLst>
          </p:cNvPr>
          <p:cNvSpPr>
            <a:spLocks noGrp="1"/>
          </p:cNvSpPr>
          <p:nvPr>
            <p:ph type="title"/>
          </p:nvPr>
        </p:nvSpPr>
        <p:spPr>
          <a:xfrm>
            <a:off x="623635" y="522789"/>
            <a:ext cx="10963473" cy="589190"/>
          </a:xfrm>
        </p:spPr>
        <p:txBody>
          <a:bodyPr/>
          <a:lstStyle/>
          <a:p>
            <a:r>
              <a:rPr lang="en-US" altLang="zh-CN" dirty="0"/>
              <a:t>Attention</a:t>
            </a:r>
            <a:r>
              <a:rPr lang="zh-CN" altLang="en-US" dirty="0"/>
              <a:t> </a:t>
            </a:r>
            <a:r>
              <a:rPr lang="en-US" altLang="zh-CN" dirty="0"/>
              <a:t>==</a:t>
            </a:r>
            <a:r>
              <a:rPr lang="zh-CN" altLang="en-US" dirty="0"/>
              <a:t> </a:t>
            </a:r>
            <a:r>
              <a:rPr lang="en" altLang="zh-CN" dirty="0"/>
              <a:t>Self-Attention</a:t>
            </a:r>
            <a:r>
              <a:rPr lang="en-US" altLang="zh-CN" dirty="0"/>
              <a:t>?</a:t>
            </a:r>
            <a:endParaRPr lang="zh-CN" altLang="en-US" dirty="0"/>
          </a:p>
        </p:txBody>
      </p:sp>
      <p:sp>
        <p:nvSpPr>
          <p:cNvPr id="5" name="内容占位符 4">
            <a:extLst>
              <a:ext uri="{FF2B5EF4-FFF2-40B4-BE49-F238E27FC236}">
                <a16:creationId xmlns:a16="http://schemas.microsoft.com/office/drawing/2014/main" id="{8B61F54D-03D7-105C-AE20-1AEAD6C3F5C3}"/>
              </a:ext>
            </a:extLst>
          </p:cNvPr>
          <p:cNvSpPr>
            <a:spLocks noGrp="1"/>
          </p:cNvSpPr>
          <p:nvPr>
            <p:ph sz="half" idx="1"/>
          </p:nvPr>
        </p:nvSpPr>
        <p:spPr>
          <a:xfrm>
            <a:off x="623635" y="1246909"/>
            <a:ext cx="10963473" cy="5108171"/>
          </a:xfrm>
        </p:spPr>
        <p:txBody>
          <a:bodyPr/>
          <a:lstStyle/>
          <a:p>
            <a:r>
              <a:rPr lang="en-US" altLang="zh-CN" b="1" dirty="0"/>
              <a:t>Attention</a:t>
            </a:r>
            <a:r>
              <a:rPr lang="zh-CN" altLang="en-US" b="1" dirty="0"/>
              <a:t>：</a:t>
            </a:r>
            <a:endParaRPr lang="en-US" altLang="zh-CN" b="1" dirty="0"/>
          </a:p>
          <a:p>
            <a:pPr lvl="1"/>
            <a:r>
              <a:rPr lang="zh-CN" altLang="en-US" dirty="0"/>
              <a:t>一种通用的动态信息筛选机制，通过为输入的不同部分分配权重，使模型关注与当前任务最相关的信息。</a:t>
            </a:r>
            <a:endParaRPr lang="en-US" altLang="zh-CN" dirty="0"/>
          </a:p>
          <a:p>
            <a:pPr lvl="1"/>
            <a:r>
              <a:rPr lang="zh-CN" altLang="en-US" dirty="0"/>
              <a:t>通过计算</a:t>
            </a:r>
            <a:r>
              <a:rPr lang="en" altLang="zh-CN" dirty="0"/>
              <a:t>Q</a:t>
            </a:r>
            <a:r>
              <a:rPr lang="zh-CN" altLang="en-US" dirty="0"/>
              <a:t>与</a:t>
            </a:r>
            <a:r>
              <a:rPr lang="en" altLang="zh-CN" dirty="0"/>
              <a:t>K</a:t>
            </a:r>
            <a:r>
              <a:rPr lang="zh-CN" altLang="en-US" dirty="0"/>
              <a:t>的相似度得到注意力权重，再对</a:t>
            </a:r>
            <a:r>
              <a:rPr lang="en" altLang="zh-CN" dirty="0"/>
              <a:t>V</a:t>
            </a:r>
            <a:r>
              <a:rPr lang="zh-CN" altLang="en-US" dirty="0"/>
              <a:t>进行加权求和，形成新的语义表征。</a:t>
            </a:r>
            <a:endParaRPr lang="en-US" altLang="zh-CN" dirty="0"/>
          </a:p>
          <a:p>
            <a:endParaRPr lang="en" altLang="zh-CN" dirty="0"/>
          </a:p>
          <a:p>
            <a:r>
              <a:rPr lang="en" altLang="zh-CN" b="1" dirty="0"/>
              <a:t>Self-Attention</a:t>
            </a:r>
            <a:r>
              <a:rPr lang="zh-CN" altLang="en-US" b="1" dirty="0"/>
              <a:t>：</a:t>
            </a:r>
            <a:endParaRPr lang="en-US" altLang="zh-CN" b="1" dirty="0"/>
          </a:p>
          <a:p>
            <a:pPr lvl="1"/>
            <a:r>
              <a:rPr lang="en" altLang="zh-CN" dirty="0"/>
              <a:t>Attention</a:t>
            </a:r>
            <a:r>
              <a:rPr lang="zh-CN" altLang="en-US" dirty="0"/>
              <a:t>的特殊形式，要求​​</a:t>
            </a:r>
            <a:r>
              <a:rPr lang="en" altLang="zh-CN" dirty="0"/>
              <a:t>Q</a:t>
            </a:r>
            <a:r>
              <a:rPr lang="zh-CN" altLang="en" dirty="0"/>
              <a:t>、</a:t>
            </a:r>
            <a:r>
              <a:rPr lang="en" altLang="zh-CN" dirty="0"/>
              <a:t>K</a:t>
            </a:r>
            <a:r>
              <a:rPr lang="zh-CN" altLang="en" dirty="0"/>
              <a:t>、</a:t>
            </a:r>
            <a:r>
              <a:rPr lang="en" altLang="zh-CN" dirty="0"/>
              <a:t>V</a:t>
            </a:r>
            <a:r>
              <a:rPr lang="zh-CN" altLang="en-US" dirty="0"/>
              <a:t>同源​​（均来自同一输入序列）。它通过让序列中的每个元素与其他所有元素交互，捕捉​​内部依赖关系​​，</a:t>
            </a:r>
          </a:p>
        </p:txBody>
      </p:sp>
    </p:spTree>
    <p:extLst>
      <p:ext uri="{BB962C8B-B14F-4D97-AF65-F5344CB8AC3E}">
        <p14:creationId xmlns:p14="http://schemas.microsoft.com/office/powerpoint/2010/main" val="9593621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11B95A44-CCF2-9448-AD90-014C7B1CC7EC}"/>
              </a:ext>
            </a:extLst>
          </p:cNvPr>
          <p:cNvSpPr txBox="1"/>
          <p:nvPr/>
        </p:nvSpPr>
        <p:spPr>
          <a:xfrm>
            <a:off x="4931236" y="1046095"/>
            <a:ext cx="2334293" cy="2646878"/>
          </a:xfrm>
          <a:prstGeom prst="rect">
            <a:avLst/>
          </a:prstGeom>
          <a:noFill/>
        </p:spPr>
        <p:txBody>
          <a:bodyPr wrap="none" rtlCol="0">
            <a:spAutoFit/>
          </a:bodyPr>
          <a:lstStyle/>
          <a:p>
            <a:pPr algn="ctr"/>
            <a:r>
              <a:rPr kumimoji="1" lang="en-US" altLang="zh-CN" sz="16600" b="1" dirty="0">
                <a:gradFill>
                  <a:gsLst>
                    <a:gs pos="4000">
                      <a:srgbClr val="126FFC"/>
                    </a:gs>
                    <a:gs pos="73000">
                      <a:srgbClr val="126FFC">
                        <a:alpha val="0"/>
                      </a:srgbClr>
                    </a:gs>
                  </a:gsLst>
                  <a:lin ang="5400000" scaled="1"/>
                </a:gradFill>
                <a:latin typeface="PingFang SC Semibold" panose="020B0400000000000000" pitchFamily="34" charset="-122"/>
                <a:ea typeface="PingFang SC Semibold" panose="020B0400000000000000" pitchFamily="34" charset="-122"/>
              </a:rPr>
              <a:t>01</a:t>
            </a:r>
            <a:endParaRPr kumimoji="1" lang="zh-CN" altLang="en-US" sz="16600" b="1" dirty="0">
              <a:gradFill>
                <a:gsLst>
                  <a:gs pos="4000">
                    <a:srgbClr val="126FFC"/>
                  </a:gs>
                  <a:gs pos="73000">
                    <a:srgbClr val="126FFC">
                      <a:alpha val="0"/>
                    </a:srgbClr>
                  </a:gs>
                </a:gsLst>
                <a:lin ang="5400000" scaled="1"/>
              </a:gradFill>
              <a:latin typeface="PingFang SC Semibold" panose="020B0400000000000000" pitchFamily="34" charset="-122"/>
              <a:ea typeface="PingFang SC Semibold" panose="020B0400000000000000" pitchFamily="34" charset="-122"/>
            </a:endParaRPr>
          </a:p>
        </p:txBody>
      </p:sp>
      <p:sp>
        <p:nvSpPr>
          <p:cNvPr id="3" name="内容占位符 2">
            <a:extLst>
              <a:ext uri="{FF2B5EF4-FFF2-40B4-BE49-F238E27FC236}">
                <a16:creationId xmlns:a16="http://schemas.microsoft.com/office/drawing/2014/main" id="{499700D0-0E5A-4E5C-0761-B33E2775D9FE}"/>
              </a:ext>
            </a:extLst>
          </p:cNvPr>
          <p:cNvSpPr>
            <a:spLocks noGrp="1"/>
          </p:cNvSpPr>
          <p:nvPr>
            <p:ph sz="half" idx="1"/>
          </p:nvPr>
        </p:nvSpPr>
        <p:spPr/>
        <p:txBody>
          <a:bodyPr>
            <a:normAutofit/>
          </a:bodyPr>
          <a:lstStyle/>
          <a:p>
            <a:r>
              <a:rPr lang="en-US" altLang="zh-CN" dirty="0"/>
              <a:t>Attention</a:t>
            </a:r>
            <a:r>
              <a:rPr lang="zh-CN" altLang="en-US" dirty="0"/>
              <a:t> 由来</a:t>
            </a:r>
            <a:endParaRPr lang="en-US" altLang="zh-CN" dirty="0"/>
          </a:p>
        </p:txBody>
      </p:sp>
    </p:spTree>
    <p:extLst>
      <p:ext uri="{BB962C8B-B14F-4D97-AF65-F5344CB8AC3E}">
        <p14:creationId xmlns:p14="http://schemas.microsoft.com/office/powerpoint/2010/main" val="5222368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4FD0A767-81C8-A047-ACA0-B969809A364C}"/>
              </a:ext>
            </a:extLst>
          </p:cNvPr>
          <p:cNvSpPr>
            <a:spLocks noGrp="1"/>
          </p:cNvSpPr>
          <p:nvPr>
            <p:ph type="title"/>
          </p:nvPr>
        </p:nvSpPr>
        <p:spPr>
          <a:xfrm>
            <a:off x="623635" y="522789"/>
            <a:ext cx="10963473" cy="589190"/>
          </a:xfrm>
        </p:spPr>
        <p:txBody>
          <a:bodyPr/>
          <a:lstStyle/>
          <a:p>
            <a:r>
              <a:rPr lang="en" altLang="zh-CN" dirty="0"/>
              <a:t>encoder-decoder</a:t>
            </a:r>
            <a:r>
              <a:rPr lang="zh-CN" altLang="en-US" dirty="0"/>
              <a:t> 框架</a:t>
            </a:r>
          </a:p>
        </p:txBody>
      </p:sp>
      <p:sp>
        <p:nvSpPr>
          <p:cNvPr id="7" name="内容占位符 6">
            <a:extLst>
              <a:ext uri="{FF2B5EF4-FFF2-40B4-BE49-F238E27FC236}">
                <a16:creationId xmlns:a16="http://schemas.microsoft.com/office/drawing/2014/main" id="{3DFB9509-B2B2-3766-AF45-E6044ECF18EF}"/>
              </a:ext>
            </a:extLst>
          </p:cNvPr>
          <p:cNvSpPr>
            <a:spLocks noGrp="1"/>
          </p:cNvSpPr>
          <p:nvPr>
            <p:ph sz="half" idx="1"/>
          </p:nvPr>
        </p:nvSpPr>
        <p:spPr>
          <a:xfrm>
            <a:off x="623635" y="1246909"/>
            <a:ext cx="10963473" cy="5108171"/>
          </a:xfrm>
        </p:spPr>
        <p:txBody>
          <a:bodyPr/>
          <a:lstStyle/>
          <a:p>
            <a:r>
              <a:rPr lang="zh-CN" altLang="en-US" dirty="0"/>
              <a:t>文本生成任务，</a:t>
            </a:r>
            <a:r>
              <a:rPr lang="en" altLang="zh-CN" dirty="0"/>
              <a:t>encoder</a:t>
            </a:r>
            <a:r>
              <a:rPr lang="zh-CN" altLang="en-US" dirty="0"/>
              <a:t>表示一个对文章的阅读和理解，</a:t>
            </a:r>
            <a:r>
              <a:rPr lang="en" altLang="zh-CN" dirty="0"/>
              <a:t>decoder</a:t>
            </a:r>
            <a:r>
              <a:rPr lang="zh-CN" altLang="en-US" dirty="0"/>
              <a:t>就是生成文本摘要的过程；</a:t>
            </a:r>
            <a:endParaRPr lang="en-US" altLang="zh-CN" dirty="0"/>
          </a:p>
          <a:p>
            <a:r>
              <a:rPr lang="zh-CN" altLang="en-US" dirty="0"/>
              <a:t>对于问答系统，</a:t>
            </a:r>
            <a:r>
              <a:rPr lang="en" altLang="zh-CN" dirty="0"/>
              <a:t>encoder</a:t>
            </a:r>
            <a:r>
              <a:rPr lang="zh-CN" altLang="en-US" dirty="0"/>
              <a:t>就是一个问句，</a:t>
            </a:r>
            <a:r>
              <a:rPr lang="en" altLang="zh-CN" dirty="0"/>
              <a:t>decoder</a:t>
            </a:r>
            <a:r>
              <a:rPr lang="zh-CN" altLang="en-US" dirty="0"/>
              <a:t>就对应一个回答过程。</a:t>
            </a:r>
          </a:p>
        </p:txBody>
      </p:sp>
      <p:pic>
        <p:nvPicPr>
          <p:cNvPr id="6146" name="Picture 2">
            <a:extLst>
              <a:ext uri="{FF2B5EF4-FFF2-40B4-BE49-F238E27FC236}">
                <a16:creationId xmlns:a16="http://schemas.microsoft.com/office/drawing/2014/main" id="{033B5DA7-B86B-2FA3-691B-581133ABF8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6308" y="2917861"/>
            <a:ext cx="9864145" cy="31392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17746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C32C9007-1EA5-B854-DFCC-A3C08971F691}"/>
              </a:ext>
            </a:extLst>
          </p:cNvPr>
          <p:cNvSpPr>
            <a:spLocks noGrp="1"/>
          </p:cNvSpPr>
          <p:nvPr>
            <p:ph type="title"/>
          </p:nvPr>
        </p:nvSpPr>
        <p:spPr>
          <a:xfrm>
            <a:off x="623635" y="522789"/>
            <a:ext cx="10963473" cy="589190"/>
          </a:xfrm>
        </p:spPr>
        <p:txBody>
          <a:bodyPr/>
          <a:lstStyle/>
          <a:p>
            <a:r>
              <a:rPr lang="en" altLang="zh-CN" dirty="0"/>
              <a:t>Attention</a:t>
            </a:r>
            <a:r>
              <a:rPr lang="zh-CN" altLang="en-US" dirty="0"/>
              <a:t> 由来</a:t>
            </a:r>
          </a:p>
        </p:txBody>
      </p:sp>
      <p:sp>
        <p:nvSpPr>
          <p:cNvPr id="4" name="内容占位符 3">
            <a:extLst>
              <a:ext uri="{FF2B5EF4-FFF2-40B4-BE49-F238E27FC236}">
                <a16:creationId xmlns:a16="http://schemas.microsoft.com/office/drawing/2014/main" id="{F8A14F76-9641-5718-39B7-F57B711346A5}"/>
              </a:ext>
            </a:extLst>
          </p:cNvPr>
          <p:cNvSpPr>
            <a:spLocks noGrp="1"/>
          </p:cNvSpPr>
          <p:nvPr>
            <p:ph sz="half" idx="1"/>
          </p:nvPr>
        </p:nvSpPr>
        <p:spPr>
          <a:xfrm>
            <a:off x="623635" y="1246909"/>
            <a:ext cx="10963473" cy="5108171"/>
          </a:xfrm>
        </p:spPr>
        <p:txBody>
          <a:bodyPr/>
          <a:lstStyle/>
          <a:p>
            <a:r>
              <a:rPr lang="zh-CN" altLang="en-US" dirty="0"/>
              <a:t>提出</a:t>
            </a:r>
            <a:r>
              <a:rPr lang="en" altLang="zh-CN" dirty="0"/>
              <a:t>Attention</a:t>
            </a:r>
            <a:r>
              <a:rPr lang="zh-CN" altLang="en-US" dirty="0"/>
              <a:t>技术希望可以让模型关注输入的相关部分。</a:t>
            </a:r>
            <a:r>
              <a:rPr lang="en-US" altLang="zh-CN" dirty="0"/>
              <a:t>e.g.</a:t>
            </a:r>
            <a:r>
              <a:rPr lang="zh-CN" altLang="en-US" dirty="0"/>
              <a:t>“我是一个学生”，希望模型可以在翻译 </a:t>
            </a:r>
            <a:r>
              <a:rPr lang="en" altLang="zh-CN" dirty="0"/>
              <a:t>student</a:t>
            </a:r>
            <a:r>
              <a:rPr lang="zh-CN" altLang="en-US" dirty="0"/>
              <a:t>时，更关注‘学生’这个词，而不是其他位子的词。</a:t>
            </a:r>
          </a:p>
        </p:txBody>
      </p:sp>
    </p:spTree>
    <p:extLst>
      <p:ext uri="{BB962C8B-B14F-4D97-AF65-F5344CB8AC3E}">
        <p14:creationId xmlns:p14="http://schemas.microsoft.com/office/powerpoint/2010/main" val="35766287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封面页_图片版 ">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gn="l">
          <a:defRPr kumimoji="1" sz="3200" dirty="0" smtClean="0">
            <a:solidFill>
              <a:srgbClr val="000000"/>
            </a:solidFill>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PPT 模板" id="{9BBB633E-5E45-41C7-B61B-A7FDDADD335C}" vid="{F4E5724B-7154-473D-A508-2B054E8EE854}"/>
    </a:ext>
  </a:extLst>
</a:theme>
</file>

<file path=ppt/theme/theme2.xml><?xml version="1.0" encoding="utf-8"?>
<a:theme xmlns:a="http://schemas.openxmlformats.org/drawingml/2006/main" name="1_内容Copytext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2">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BCW2.0_PPT template 1_light color_16x9.pptx" id="{EB755E8C-9C49-4156-972A-77C71199DF41}" vid="{41D20CE4-194A-496B-A9F4-B09CE5EED04B}"/>
    </a:ext>
  </a:extLst>
</a:theme>
</file>

<file path=ppt/theme/theme3.xml><?xml version="1.0" encoding="utf-8"?>
<a:theme xmlns:a="http://schemas.openxmlformats.org/drawingml/2006/main" name="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结束页">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defRPr kumimoji="1" sz="3200" dirty="0" smtClean="0">
            <a:solidFill>
              <a:srgbClr val="000000"/>
            </a:solidFill>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PPT 模板" id="{9BBB633E-5E45-41C7-B61B-A7FDDADD335C}" vid="{CE9DE895-046C-40AC-AD8E-ED7DD660489B}"/>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blank</Template>
  <TotalTime>32892</TotalTime>
  <Words>2329</Words>
  <Application>Microsoft Macintosh PowerPoint</Application>
  <PresentationFormat>自定义</PresentationFormat>
  <Paragraphs>245</Paragraphs>
  <Slides>52</Slides>
  <Notes>8</Notes>
  <HiddenSlides>0</HiddenSlides>
  <MMClips>0</MMClips>
  <ScaleCrop>false</ScaleCrop>
  <HeadingPairs>
    <vt:vector size="6" baseType="variant">
      <vt:variant>
        <vt:lpstr>已用的字体</vt:lpstr>
      </vt:variant>
      <vt:variant>
        <vt:i4>12</vt:i4>
      </vt:variant>
      <vt:variant>
        <vt:lpstr>主题</vt:lpstr>
      </vt:variant>
      <vt:variant>
        <vt:i4>5</vt:i4>
      </vt:variant>
      <vt:variant>
        <vt:lpstr>幻灯片标题</vt:lpstr>
      </vt:variant>
      <vt:variant>
        <vt:i4>52</vt:i4>
      </vt:variant>
    </vt:vector>
  </HeadingPairs>
  <TitlesOfParts>
    <vt:vector size="69" baseType="lpstr">
      <vt:lpstr>微软雅黑</vt:lpstr>
      <vt:lpstr>微软雅黑</vt:lpstr>
      <vt:lpstr>ACGN-MiaoGB-Flash</vt:lpstr>
      <vt:lpstr>PingFang SC</vt:lpstr>
      <vt:lpstr>PingFang SC Semibold</vt:lpstr>
      <vt:lpstr>Arial</vt:lpstr>
      <vt:lpstr>Calibri</vt:lpstr>
      <vt:lpstr>Cambria Math</vt:lpstr>
      <vt:lpstr>Futura-Medium</vt:lpstr>
      <vt:lpstr>Gill Sans MT</vt:lpstr>
      <vt:lpstr>Lexend</vt:lpstr>
      <vt:lpstr>Wingdings</vt:lpstr>
      <vt:lpstr>封面页_图片版 </vt:lpstr>
      <vt:lpstr>1_内容Copytext </vt:lpstr>
      <vt:lpstr>code01</vt:lpstr>
      <vt:lpstr>1_code01</vt:lpstr>
      <vt:lpstr>结束页</vt:lpstr>
      <vt:lpstr>PowerPoint 演示文稿</vt:lpstr>
      <vt:lpstr>PowerPoint 演示文稿</vt:lpstr>
      <vt:lpstr>视频目录大纲</vt:lpstr>
      <vt:lpstr>PowerPoint 演示文稿</vt:lpstr>
      <vt:lpstr>Attention == Self-Attention?</vt:lpstr>
      <vt:lpstr>Attention == Self-Attention?</vt:lpstr>
      <vt:lpstr>PowerPoint 演示文稿</vt:lpstr>
      <vt:lpstr>encoder-decoder 框架</vt:lpstr>
      <vt:lpstr>Attention 由来</vt:lpstr>
      <vt:lpstr>Attention 提出</vt:lpstr>
      <vt:lpstr>Attention 提出</vt:lpstr>
      <vt:lpstr>Attention 在 encoder-decoder 下效果 </vt:lpstr>
      <vt:lpstr>Attention 概率分布</vt:lpstr>
      <vt:lpstr>Attention 概率分布</vt:lpstr>
      <vt:lpstr>Attention 概率分布</vt:lpstr>
      <vt:lpstr>PowerPoint 演示文稿</vt:lpstr>
      <vt:lpstr>Attention 机制本质</vt:lpstr>
      <vt:lpstr>Attention 机制本质</vt:lpstr>
      <vt:lpstr>Attention 机制本质</vt:lpstr>
      <vt:lpstr>Attention Step1</vt:lpstr>
      <vt:lpstr>Attention Step2</vt:lpstr>
      <vt:lpstr>Attention Step2</vt:lpstr>
      <vt:lpstr>PowerPoint 演示文稿</vt:lpstr>
      <vt:lpstr>Self-Attention（自注意力机制）</vt:lpstr>
      <vt:lpstr>Attention == Self-Attention?</vt:lpstr>
      <vt:lpstr>self attention学到了哪些特征呢？</vt:lpstr>
      <vt:lpstr>Step1：Defining the Weight Matrices</vt:lpstr>
      <vt:lpstr>Step2：Computing Unnormalized Attention Weights</vt:lpstr>
      <vt:lpstr>Step3：Computing Unnormalized Attention Weights</vt:lpstr>
      <vt:lpstr>Step4：Computing the Attention Scores</vt:lpstr>
      <vt:lpstr>Step5：Computing the Attention Scores</vt:lpstr>
      <vt:lpstr>Self-Attention</vt:lpstr>
      <vt:lpstr>Attention == Self-Attention?</vt:lpstr>
      <vt:lpstr>网上的不同版本——李宏毅</vt:lpstr>
      <vt:lpstr>网上的不同版本——李宏毅</vt:lpstr>
      <vt:lpstr>PowerPoint 演示文稿</vt:lpstr>
      <vt:lpstr>Multi-Head Self Attention</vt:lpstr>
      <vt:lpstr>Multi-Head Self Attention</vt:lpstr>
      <vt:lpstr>Multi-Head Self Attention</vt:lpstr>
      <vt:lpstr>PowerPoint 演示文稿</vt:lpstr>
      <vt:lpstr>Mask MHA与 MHA 区别</vt:lpstr>
      <vt:lpstr>masked-Self Attention</vt:lpstr>
      <vt:lpstr>masked-Self Attention</vt:lpstr>
      <vt:lpstr>masked-Self Attention</vt:lpstr>
      <vt:lpstr>masked-Self Attention</vt:lpstr>
      <vt:lpstr>masked-Self Attention</vt:lpstr>
      <vt:lpstr>Mask MHA与 MHA 区别</vt:lpstr>
      <vt:lpstr>PowerPoint 演示文稿</vt:lpstr>
      <vt:lpstr>总结</vt:lpstr>
      <vt:lpstr>总结</vt:lpstr>
      <vt:lpstr>PowerPoint 演示文稿</vt:lpstr>
      <vt:lpstr>引用与参考</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sunbeilei</dc:creator>
  <cp:lastModifiedBy>ZOMI</cp:lastModifiedBy>
  <cp:revision>11241</cp:revision>
  <cp:lastPrinted>2023-09-08T09:14:01Z</cp:lastPrinted>
  <dcterms:created xsi:type="dcterms:W3CDTF">2020-08-28T08:44:19Z</dcterms:created>
  <dcterms:modified xsi:type="dcterms:W3CDTF">2025-05-26T15:22:47Z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2015_ms_pID_725343">
    <vt:lpwstr>(3)OuEhQ/z37fX125OKW3g17C5bV+y7G/gKJsML0A5/OgKvtn7/T6c/4T6hn9nIqtn/Da2DV0e1
YkZiURPiLC42MShcL/fZA4mE6VGaOA2FvlYfHIYSZJ2x/7mdLeRmmf1w4X0A5d4CCuYz4S2H
9F45z8fGjkVdbq/n1HUN8RuI504mZdRYgPGJ6zxlPm72+/xu+geTV5g6L4LIrOfp3Uz3lD3L
ea+4faiLw6pVexN8LT</vt:lpwstr>
  </property>
  <property fmtid="{D5CDD505-2E9C-101B-9397-08002B2CF9AE}" pid="3" name="_2015_ms_pID_7253431">
    <vt:lpwstr>ecQIe4CoyIly6OHTxuVhmieGPnYbA3uXbJm6HMUaTsPG0exzxoZIPn
gyqoQOOR7cQacoowLqktKvvgDWrIVtDqwjU4OI88dpKCXaoMY848xAR2s3foFSDFY9jS7oet
R0Py72DRnsqr3DDSQaooMLXWBuiLhuIYzMBDAV+PWApFaPwoPpXlY37MgIx3bHfWgjTOwZ3v
JN/RPQQfhjHqAE9PqhRy6dkuTle3NIqVbx2m</vt:lpwstr>
  </property>
  <property fmtid="{D5CDD505-2E9C-101B-9397-08002B2CF9AE}" pid="4" name="_2015_ms_pID_7253432">
    <vt:lpwstr>3A==</vt:lpwstr>
  </property>
  <property fmtid="{D5CDD505-2E9C-101B-9397-08002B2CF9AE}" pid="5" name="_readonly">
    <vt:lpwstr/>
  </property>
  <property fmtid="{D5CDD505-2E9C-101B-9397-08002B2CF9AE}" pid="6" name="_change">
    <vt:lpwstr/>
  </property>
  <property fmtid="{D5CDD505-2E9C-101B-9397-08002B2CF9AE}" pid="7" name="_full-control">
    <vt:lpwstr/>
  </property>
  <property fmtid="{D5CDD505-2E9C-101B-9397-08002B2CF9AE}" pid="8" name="sflag">
    <vt:lpwstr>1664329715</vt:lpwstr>
  </property>
</Properties>
</file>